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84" r:id="rId2"/>
    <p:sldMasterId id="2147483687" r:id="rId3"/>
    <p:sldMasterId id="2147483690" r:id="rId4"/>
    <p:sldMasterId id="2147483693" r:id="rId5"/>
    <p:sldMasterId id="2147483699" r:id="rId6"/>
    <p:sldMasterId id="2147483696" r:id="rId7"/>
    <p:sldMasterId id="2147483702" r:id="rId8"/>
  </p:sldMasterIdLst>
  <p:notesMasterIdLst>
    <p:notesMasterId r:id="rId51"/>
  </p:notesMasterIdLst>
  <p:handoutMasterIdLst>
    <p:handoutMasterId r:id="rId52"/>
  </p:handoutMasterIdLst>
  <p:sldIdLst>
    <p:sldId id="256" r:id="rId9"/>
    <p:sldId id="5173" r:id="rId10"/>
    <p:sldId id="427" r:id="rId11"/>
    <p:sldId id="5218" r:id="rId12"/>
    <p:sldId id="5232" r:id="rId13"/>
    <p:sldId id="5234" r:id="rId14"/>
    <p:sldId id="4282" r:id="rId15"/>
    <p:sldId id="4283" r:id="rId16"/>
    <p:sldId id="430" r:id="rId17"/>
    <p:sldId id="417" r:id="rId18"/>
    <p:sldId id="5193" r:id="rId19"/>
    <p:sldId id="431" r:id="rId20"/>
    <p:sldId id="5194" r:id="rId21"/>
    <p:sldId id="4856" r:id="rId22"/>
    <p:sldId id="4857" r:id="rId23"/>
    <p:sldId id="5195" r:id="rId24"/>
    <p:sldId id="443" r:id="rId25"/>
    <p:sldId id="421" r:id="rId26"/>
    <p:sldId id="5196" r:id="rId27"/>
    <p:sldId id="5192" r:id="rId28"/>
    <p:sldId id="5150" r:id="rId29"/>
    <p:sldId id="424" r:id="rId30"/>
    <p:sldId id="433" r:id="rId31"/>
    <p:sldId id="434" r:id="rId32"/>
    <p:sldId id="5186" r:id="rId33"/>
    <p:sldId id="436" r:id="rId34"/>
    <p:sldId id="437" r:id="rId35"/>
    <p:sldId id="439" r:id="rId36"/>
    <p:sldId id="5198" r:id="rId37"/>
    <p:sldId id="438" r:id="rId38"/>
    <p:sldId id="5233" r:id="rId39"/>
    <p:sldId id="5163" r:id="rId40"/>
    <p:sldId id="5199" r:id="rId41"/>
    <p:sldId id="4594" r:id="rId42"/>
    <p:sldId id="3565" r:id="rId43"/>
    <p:sldId id="4572" r:id="rId44"/>
    <p:sldId id="4601" r:id="rId45"/>
    <p:sldId id="5175" r:id="rId46"/>
    <p:sldId id="5197" r:id="rId47"/>
    <p:sldId id="4346" r:id="rId48"/>
    <p:sldId id="279" r:id="rId49"/>
    <p:sldId id="392" r:id="rId50"/>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2"/>
    <a:srgbClr val="6E881A"/>
    <a:srgbClr val="768038"/>
    <a:srgbClr val="737D37"/>
    <a:srgbClr val="6C7533"/>
    <a:srgbClr val="7E893B"/>
    <a:srgbClr val="718E3E"/>
    <a:srgbClr val="7C8D3F"/>
    <a:srgbClr val="7A8A3E"/>
    <a:srgbClr val="7F9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072BB-7873-4B7F-80EF-951AFA30F0C1}" v="10" dt="2025-04-09T10:10:42.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9" autoAdjust="0"/>
    <p:restoredTop sz="94404" autoAdjust="0"/>
  </p:normalViewPr>
  <p:slideViewPr>
    <p:cSldViewPr snapToGrid="0">
      <p:cViewPr varScale="1">
        <p:scale>
          <a:sx n="63" d="100"/>
          <a:sy n="63" d="100"/>
        </p:scale>
        <p:origin x="1020" y="56"/>
      </p:cViewPr>
      <p:guideLst>
        <p:guide orient="horz" pos="2160"/>
        <p:guide pos="3840"/>
      </p:guideLst>
    </p:cSldViewPr>
  </p:slideViewPr>
  <p:outlineViewPr>
    <p:cViewPr>
      <p:scale>
        <a:sx n="33" d="100"/>
        <a:sy n="33" d="100"/>
      </p:scale>
      <p:origin x="0" y="-10272"/>
    </p:cViewPr>
  </p:outlineViewPr>
  <p:notesTextViewPr>
    <p:cViewPr>
      <p:scale>
        <a:sx n="1" d="1"/>
        <a:sy n="1" d="1"/>
      </p:scale>
      <p:origin x="0" y="0"/>
    </p:cViewPr>
  </p:notesTextViewPr>
  <p:sorterViewPr>
    <p:cViewPr>
      <p:scale>
        <a:sx n="30" d="100"/>
        <a:sy n="30" d="100"/>
      </p:scale>
      <p:origin x="0" y="0"/>
    </p:cViewPr>
  </p:sorterViewPr>
  <p:notesViewPr>
    <p:cSldViewPr snapToGrid="0">
      <p:cViewPr varScale="1">
        <p:scale>
          <a:sx n="85" d="100"/>
          <a:sy n="85" d="100"/>
        </p:scale>
        <p:origin x="-4338"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May Fox" userId="65d39378-1095-41fe-91f3-0b8e401ee348" providerId="ADAL" clId="{32A072BB-7873-4B7F-80EF-951AFA30F0C1}"/>
    <pc:docChg chg="undo custSel addSld delSld modSld sldOrd">
      <pc:chgData name="Stacey-May Fox" userId="65d39378-1095-41fe-91f3-0b8e401ee348" providerId="ADAL" clId="{32A072BB-7873-4B7F-80EF-951AFA30F0C1}" dt="2025-04-09T10:10:48.170" v="506" actId="108"/>
      <pc:docMkLst>
        <pc:docMk/>
      </pc:docMkLst>
      <pc:sldChg chg="modSp mod">
        <pc:chgData name="Stacey-May Fox" userId="65d39378-1095-41fe-91f3-0b8e401ee348" providerId="ADAL" clId="{32A072BB-7873-4B7F-80EF-951AFA30F0C1}" dt="2025-04-09T10:10:48.170" v="506" actId="108"/>
        <pc:sldMkLst>
          <pc:docMk/>
          <pc:sldMk cId="3930292250" sldId="392"/>
        </pc:sldMkLst>
        <pc:spChg chg="mod">
          <ac:chgData name="Stacey-May Fox" userId="65d39378-1095-41fe-91f3-0b8e401ee348" providerId="ADAL" clId="{32A072BB-7873-4B7F-80EF-951AFA30F0C1}" dt="2025-04-09T10:10:48.170" v="506" actId="108"/>
          <ac:spMkLst>
            <pc:docMk/>
            <pc:sldMk cId="3930292250" sldId="392"/>
            <ac:spMk id="7" creationId="{00000000-0000-0000-0000-000000000000}"/>
          </ac:spMkLst>
        </pc:spChg>
      </pc:sldChg>
      <pc:sldChg chg="del">
        <pc:chgData name="Stacey-May Fox" userId="65d39378-1095-41fe-91f3-0b8e401ee348" providerId="ADAL" clId="{32A072BB-7873-4B7F-80EF-951AFA30F0C1}" dt="2025-04-09T09:52:54.546" v="129" actId="47"/>
        <pc:sldMkLst>
          <pc:docMk/>
          <pc:sldMk cId="1114667283" sldId="419"/>
        </pc:sldMkLst>
      </pc:sldChg>
      <pc:sldChg chg="del">
        <pc:chgData name="Stacey-May Fox" userId="65d39378-1095-41fe-91f3-0b8e401ee348" providerId="ADAL" clId="{32A072BB-7873-4B7F-80EF-951AFA30F0C1}" dt="2025-04-09T09:51:14.049" v="128" actId="47"/>
        <pc:sldMkLst>
          <pc:docMk/>
          <pc:sldMk cId="398618697" sldId="422"/>
        </pc:sldMkLst>
      </pc:sldChg>
      <pc:sldChg chg="del">
        <pc:chgData name="Stacey-May Fox" userId="65d39378-1095-41fe-91f3-0b8e401ee348" providerId="ADAL" clId="{32A072BB-7873-4B7F-80EF-951AFA30F0C1}" dt="2025-04-09T09:55:44.750" v="136" actId="47"/>
        <pc:sldMkLst>
          <pc:docMk/>
          <pc:sldMk cId="1135154364" sldId="426"/>
        </pc:sldMkLst>
      </pc:sldChg>
      <pc:sldChg chg="del">
        <pc:chgData name="Stacey-May Fox" userId="65d39378-1095-41fe-91f3-0b8e401ee348" providerId="ADAL" clId="{32A072BB-7873-4B7F-80EF-951AFA30F0C1}" dt="2025-04-09T09:57:28.842" v="139" actId="47"/>
        <pc:sldMkLst>
          <pc:docMk/>
          <pc:sldMk cId="3602898440" sldId="428"/>
        </pc:sldMkLst>
      </pc:sldChg>
      <pc:sldChg chg="addSp delSp modSp mod">
        <pc:chgData name="Stacey-May Fox" userId="65d39378-1095-41fe-91f3-0b8e401ee348" providerId="ADAL" clId="{32A072BB-7873-4B7F-80EF-951AFA30F0C1}" dt="2025-04-09T10:05:33.710" v="271" actId="20577"/>
        <pc:sldMkLst>
          <pc:docMk/>
          <pc:sldMk cId="0" sldId="3565"/>
        </pc:sldMkLst>
        <pc:spChg chg="mod">
          <ac:chgData name="Stacey-May Fox" userId="65d39378-1095-41fe-91f3-0b8e401ee348" providerId="ADAL" clId="{32A072BB-7873-4B7F-80EF-951AFA30F0C1}" dt="2025-04-09T10:04:01.037" v="255"/>
          <ac:spMkLst>
            <pc:docMk/>
            <pc:sldMk cId="0" sldId="3565"/>
            <ac:spMk id="3" creationId="{588C9DC5-E5D3-6C78-8EAF-F522D88F491D}"/>
          </ac:spMkLst>
        </pc:spChg>
        <pc:spChg chg="mod">
          <ac:chgData name="Stacey-May Fox" userId="65d39378-1095-41fe-91f3-0b8e401ee348" providerId="ADAL" clId="{32A072BB-7873-4B7F-80EF-951AFA30F0C1}" dt="2025-04-09T10:05:33.710" v="271" actId="20577"/>
          <ac:spMkLst>
            <pc:docMk/>
            <pc:sldMk cId="0" sldId="3565"/>
            <ac:spMk id="24" creationId="{6AE08DFC-B1D5-41EF-B1BC-9C6513A7735E}"/>
          </ac:spMkLst>
        </pc:spChg>
        <pc:grpChg chg="add mod">
          <ac:chgData name="Stacey-May Fox" userId="65d39378-1095-41fe-91f3-0b8e401ee348" providerId="ADAL" clId="{32A072BB-7873-4B7F-80EF-951AFA30F0C1}" dt="2025-04-09T10:04:01.037" v="255"/>
          <ac:grpSpMkLst>
            <pc:docMk/>
            <pc:sldMk cId="0" sldId="3565"/>
            <ac:grpSpMk id="2" creationId="{9BB80676-9494-3777-AA68-36B671678E75}"/>
          </ac:grpSpMkLst>
        </pc:grpChg>
        <pc:grpChg chg="del">
          <ac:chgData name="Stacey-May Fox" userId="65d39378-1095-41fe-91f3-0b8e401ee348" providerId="ADAL" clId="{32A072BB-7873-4B7F-80EF-951AFA30F0C1}" dt="2025-04-09T10:03:27.837" v="247" actId="21"/>
          <ac:grpSpMkLst>
            <pc:docMk/>
            <pc:sldMk cId="0" sldId="3565"/>
            <ac:grpSpMk id="4" creationId="{00000000-0000-0000-0000-000000000000}"/>
          </ac:grpSpMkLst>
        </pc:grpChg>
        <pc:grpChg chg="del">
          <ac:chgData name="Stacey-May Fox" userId="65d39378-1095-41fe-91f3-0b8e401ee348" providerId="ADAL" clId="{32A072BB-7873-4B7F-80EF-951AFA30F0C1}" dt="2025-04-09T10:03:33.881" v="249" actId="21"/>
          <ac:grpSpMkLst>
            <pc:docMk/>
            <pc:sldMk cId="0" sldId="3565"/>
            <ac:grpSpMk id="5" creationId="{00000000-0000-0000-0000-000000000000}"/>
          </ac:grpSpMkLst>
        </pc:grpChg>
        <pc:grpChg chg="del">
          <ac:chgData name="Stacey-May Fox" userId="65d39378-1095-41fe-91f3-0b8e401ee348" providerId="ADAL" clId="{32A072BB-7873-4B7F-80EF-951AFA30F0C1}" dt="2025-04-09T10:03:41.084" v="251" actId="21"/>
          <ac:grpSpMkLst>
            <pc:docMk/>
            <pc:sldMk cId="0" sldId="3565"/>
            <ac:grpSpMk id="7" creationId="{00000000-0000-0000-0000-000000000000}"/>
          </ac:grpSpMkLst>
        </pc:grpChg>
        <pc:grpChg chg="mod">
          <ac:chgData name="Stacey-May Fox" userId="65d39378-1095-41fe-91f3-0b8e401ee348" providerId="ADAL" clId="{32A072BB-7873-4B7F-80EF-951AFA30F0C1}" dt="2025-04-09T10:05:22.218" v="269" actId="1076"/>
          <ac:grpSpMkLst>
            <pc:docMk/>
            <pc:sldMk cId="0" sldId="3565"/>
            <ac:grpSpMk id="40" creationId="{96AB5CFB-AB1F-E6B3-B994-BBA8F6A62439}"/>
          </ac:grpSpMkLst>
        </pc:grpChg>
        <pc:grpChg chg="del">
          <ac:chgData name="Stacey-May Fox" userId="65d39378-1095-41fe-91f3-0b8e401ee348" providerId="ADAL" clId="{32A072BB-7873-4B7F-80EF-951AFA30F0C1}" dt="2025-04-09T10:03:37.102" v="250" actId="21"/>
          <ac:grpSpMkLst>
            <pc:docMk/>
            <pc:sldMk cId="0" sldId="3565"/>
            <ac:grpSpMk id="41" creationId="{D492022A-6881-C73C-2A18-D112D7F467A5}"/>
          </ac:grpSpMkLst>
        </pc:grpChg>
        <pc:grpChg chg="del">
          <ac:chgData name="Stacey-May Fox" userId="65d39378-1095-41fe-91f3-0b8e401ee348" providerId="ADAL" clId="{32A072BB-7873-4B7F-80EF-951AFA30F0C1}" dt="2025-04-09T10:03:31.285" v="248" actId="21"/>
          <ac:grpSpMkLst>
            <pc:docMk/>
            <pc:sldMk cId="0" sldId="3565"/>
            <ac:grpSpMk id="42" creationId="{17CA24D0-EB21-3AB1-B8C4-4C9E2EFBA061}"/>
          </ac:grpSpMkLst>
        </pc:grpChg>
        <pc:picChg chg="del">
          <ac:chgData name="Stacey-May Fox" userId="65d39378-1095-41fe-91f3-0b8e401ee348" providerId="ADAL" clId="{32A072BB-7873-4B7F-80EF-951AFA30F0C1}" dt="2025-04-09T10:03:19.667" v="244" actId="478"/>
          <ac:picMkLst>
            <pc:docMk/>
            <pc:sldMk cId="0" sldId="3565"/>
            <ac:picMk id="9" creationId="{94CF47DA-7A30-46F9-838E-C46B74E7C6AE}"/>
          </ac:picMkLst>
        </pc:picChg>
        <pc:picChg chg="mod">
          <ac:chgData name="Stacey-May Fox" userId="65d39378-1095-41fe-91f3-0b8e401ee348" providerId="ADAL" clId="{32A072BB-7873-4B7F-80EF-951AFA30F0C1}" dt="2025-04-09T10:04:01.037" v="255"/>
          <ac:picMkLst>
            <pc:docMk/>
            <pc:sldMk cId="0" sldId="3565"/>
            <ac:picMk id="10" creationId="{52E55445-9BE6-FA17-049D-AA0BE1E79A14}"/>
          </ac:picMkLst>
        </pc:picChg>
        <pc:picChg chg="add mod">
          <ac:chgData name="Stacey-May Fox" userId="65d39378-1095-41fe-91f3-0b8e401ee348" providerId="ADAL" clId="{32A072BB-7873-4B7F-80EF-951AFA30F0C1}" dt="2025-04-09T10:05:28.272" v="270" actId="1076"/>
          <ac:picMkLst>
            <pc:docMk/>
            <pc:sldMk cId="0" sldId="3565"/>
            <ac:picMk id="12" creationId="{4CEDD689-BA72-F554-B387-2ED781F6FACF}"/>
          </ac:picMkLst>
        </pc:picChg>
      </pc:sldChg>
      <pc:sldChg chg="del">
        <pc:chgData name="Stacey-May Fox" userId="65d39378-1095-41fe-91f3-0b8e401ee348" providerId="ADAL" clId="{32A072BB-7873-4B7F-80EF-951AFA30F0C1}" dt="2025-04-09T09:48:59.823" v="124" actId="47"/>
        <pc:sldMkLst>
          <pc:docMk/>
          <pc:sldMk cId="2784225251" sldId="3959"/>
        </pc:sldMkLst>
      </pc:sldChg>
      <pc:sldChg chg="del">
        <pc:chgData name="Stacey-May Fox" userId="65d39378-1095-41fe-91f3-0b8e401ee348" providerId="ADAL" clId="{32A072BB-7873-4B7F-80EF-951AFA30F0C1}" dt="2025-04-09T09:49:19.294" v="125" actId="47"/>
        <pc:sldMkLst>
          <pc:docMk/>
          <pc:sldMk cId="269720662" sldId="3960"/>
        </pc:sldMkLst>
      </pc:sldChg>
      <pc:sldChg chg="del">
        <pc:chgData name="Stacey-May Fox" userId="65d39378-1095-41fe-91f3-0b8e401ee348" providerId="ADAL" clId="{32A072BB-7873-4B7F-80EF-951AFA30F0C1}" dt="2025-04-09T09:49:21.635" v="126" actId="47"/>
        <pc:sldMkLst>
          <pc:docMk/>
          <pc:sldMk cId="3601749413" sldId="3963"/>
        </pc:sldMkLst>
      </pc:sldChg>
      <pc:sldChg chg="del">
        <pc:chgData name="Stacey-May Fox" userId="65d39378-1095-41fe-91f3-0b8e401ee348" providerId="ADAL" clId="{32A072BB-7873-4B7F-80EF-951AFA30F0C1}" dt="2025-04-09T09:49:33.198" v="127" actId="47"/>
        <pc:sldMkLst>
          <pc:docMk/>
          <pc:sldMk cId="3228500278" sldId="3964"/>
        </pc:sldMkLst>
      </pc:sldChg>
      <pc:sldChg chg="modSp mod">
        <pc:chgData name="Stacey-May Fox" userId="65d39378-1095-41fe-91f3-0b8e401ee348" providerId="ADAL" clId="{32A072BB-7873-4B7F-80EF-951AFA30F0C1}" dt="2025-04-09T10:07:39.894" v="383" actId="20577"/>
        <pc:sldMkLst>
          <pc:docMk/>
          <pc:sldMk cId="3371874778" sldId="4572"/>
        </pc:sldMkLst>
        <pc:spChg chg="mod">
          <ac:chgData name="Stacey-May Fox" userId="65d39378-1095-41fe-91f3-0b8e401ee348" providerId="ADAL" clId="{32A072BB-7873-4B7F-80EF-951AFA30F0C1}" dt="2025-04-09T10:07:39.894" v="383" actId="20577"/>
          <ac:spMkLst>
            <pc:docMk/>
            <pc:sldMk cId="3371874778" sldId="4572"/>
            <ac:spMk id="20" creationId="{00000000-0000-0000-0000-000000000000}"/>
          </ac:spMkLst>
        </pc:spChg>
      </pc:sldChg>
      <pc:sldChg chg="del">
        <pc:chgData name="Stacey-May Fox" userId="65d39378-1095-41fe-91f3-0b8e401ee348" providerId="ADAL" clId="{32A072BB-7873-4B7F-80EF-951AFA30F0C1}" dt="2025-04-09T09:53:46.951" v="130" actId="47"/>
        <pc:sldMkLst>
          <pc:docMk/>
          <pc:sldMk cId="1036046399" sldId="5172"/>
        </pc:sldMkLst>
      </pc:sldChg>
      <pc:sldChg chg="modSp mod">
        <pc:chgData name="Stacey-May Fox" userId="65d39378-1095-41fe-91f3-0b8e401ee348" providerId="ADAL" clId="{32A072BB-7873-4B7F-80EF-951AFA30F0C1}" dt="2025-04-09T09:45:52.528" v="95" actId="1076"/>
        <pc:sldMkLst>
          <pc:docMk/>
          <pc:sldMk cId="3149079724" sldId="5173"/>
        </pc:sldMkLst>
        <pc:spChg chg="mod">
          <ac:chgData name="Stacey-May Fox" userId="65d39378-1095-41fe-91f3-0b8e401ee348" providerId="ADAL" clId="{32A072BB-7873-4B7F-80EF-951AFA30F0C1}" dt="2025-04-09T09:45:52.528" v="95" actId="1076"/>
          <ac:spMkLst>
            <pc:docMk/>
            <pc:sldMk cId="3149079724" sldId="5173"/>
            <ac:spMk id="2" creationId="{3330F93E-43EB-4ACB-BD23-4FE388DAD6C5}"/>
          </ac:spMkLst>
        </pc:spChg>
      </pc:sldChg>
      <pc:sldChg chg="modSp del">
        <pc:chgData name="Stacey-May Fox" userId="65d39378-1095-41fe-91f3-0b8e401ee348" providerId="ADAL" clId="{32A072BB-7873-4B7F-80EF-951AFA30F0C1}" dt="2025-04-09T09:55:24.261" v="135" actId="47"/>
        <pc:sldMkLst>
          <pc:docMk/>
          <pc:sldMk cId="673113082" sldId="5182"/>
        </pc:sldMkLst>
        <pc:spChg chg="mod">
          <ac:chgData name="Stacey-May Fox" userId="65d39378-1095-41fe-91f3-0b8e401ee348" providerId="ADAL" clId="{32A072BB-7873-4B7F-80EF-951AFA30F0C1}" dt="2025-04-09T09:55:21.029" v="134" actId="6549"/>
          <ac:spMkLst>
            <pc:docMk/>
            <pc:sldMk cId="673113082" sldId="5182"/>
            <ac:spMk id="12" creationId="{00000000-0000-0000-0000-000000000000}"/>
          </ac:spMkLst>
        </pc:spChg>
      </pc:sldChg>
      <pc:sldChg chg="modSp del mod">
        <pc:chgData name="Stacey-May Fox" userId="65d39378-1095-41fe-91f3-0b8e401ee348" providerId="ADAL" clId="{32A072BB-7873-4B7F-80EF-951AFA30F0C1}" dt="2025-04-09T09:56:15.275" v="138" actId="47"/>
        <pc:sldMkLst>
          <pc:docMk/>
          <pc:sldMk cId="333517130" sldId="5187"/>
        </pc:sldMkLst>
        <pc:spChg chg="mod">
          <ac:chgData name="Stacey-May Fox" userId="65d39378-1095-41fe-91f3-0b8e401ee348" providerId="ADAL" clId="{32A072BB-7873-4B7F-80EF-951AFA30F0C1}" dt="2025-04-09T09:56:03.497" v="137" actId="1076"/>
          <ac:spMkLst>
            <pc:docMk/>
            <pc:sldMk cId="333517130" sldId="5187"/>
            <ac:spMk id="4" creationId="{01A5C2FF-C016-EA42-32B6-DFCA492F7C1D}"/>
          </ac:spMkLst>
        </pc:spChg>
      </pc:sldChg>
      <pc:sldChg chg="del">
        <pc:chgData name="Stacey-May Fox" userId="65d39378-1095-41fe-91f3-0b8e401ee348" providerId="ADAL" clId="{32A072BB-7873-4B7F-80EF-951AFA30F0C1}" dt="2025-04-09T09:54:01.038" v="131" actId="47"/>
        <pc:sldMkLst>
          <pc:docMk/>
          <pc:sldMk cId="2941345598" sldId="5188"/>
        </pc:sldMkLst>
      </pc:sldChg>
      <pc:sldChg chg="del">
        <pc:chgData name="Stacey-May Fox" userId="65d39378-1095-41fe-91f3-0b8e401ee348" providerId="ADAL" clId="{32A072BB-7873-4B7F-80EF-951AFA30F0C1}" dt="2025-04-09T09:54:26.466" v="133" actId="47"/>
        <pc:sldMkLst>
          <pc:docMk/>
          <pc:sldMk cId="3042929116" sldId="5190"/>
        </pc:sldMkLst>
      </pc:sldChg>
      <pc:sldChg chg="del">
        <pc:chgData name="Stacey-May Fox" userId="65d39378-1095-41fe-91f3-0b8e401ee348" providerId="ADAL" clId="{32A072BB-7873-4B7F-80EF-951AFA30F0C1}" dt="2025-04-09T09:54:25.006" v="132" actId="47"/>
        <pc:sldMkLst>
          <pc:docMk/>
          <pc:sldMk cId="1582564599" sldId="5191"/>
        </pc:sldMkLst>
      </pc:sldChg>
      <pc:sldChg chg="del">
        <pc:chgData name="Stacey-May Fox" userId="65d39378-1095-41fe-91f3-0b8e401ee348" providerId="ADAL" clId="{32A072BB-7873-4B7F-80EF-951AFA30F0C1}" dt="2025-04-09T09:48:57.830" v="122" actId="47"/>
        <pc:sldMkLst>
          <pc:docMk/>
          <pc:sldMk cId="3522714096" sldId="5220"/>
        </pc:sldMkLst>
      </pc:sldChg>
      <pc:sldChg chg="del">
        <pc:chgData name="Stacey-May Fox" userId="65d39378-1095-41fe-91f3-0b8e401ee348" providerId="ADAL" clId="{32A072BB-7873-4B7F-80EF-951AFA30F0C1}" dt="2025-04-09T09:48:58.909" v="123" actId="47"/>
        <pc:sldMkLst>
          <pc:docMk/>
          <pc:sldMk cId="1187953092" sldId="5221"/>
        </pc:sldMkLst>
      </pc:sldChg>
      <pc:sldChg chg="addSp delSp modSp add mod ord modClrScheme chgLayout">
        <pc:chgData name="Stacey-May Fox" userId="65d39378-1095-41fe-91f3-0b8e401ee348" providerId="ADAL" clId="{32A072BB-7873-4B7F-80EF-951AFA30F0C1}" dt="2025-04-09T09:48:35.284" v="121" actId="20577"/>
        <pc:sldMkLst>
          <pc:docMk/>
          <pc:sldMk cId="170367043" sldId="5234"/>
        </pc:sldMkLst>
        <pc:spChg chg="add mod">
          <ac:chgData name="Stacey-May Fox" userId="65d39378-1095-41fe-91f3-0b8e401ee348" providerId="ADAL" clId="{32A072BB-7873-4B7F-80EF-951AFA30F0C1}" dt="2025-04-09T09:48:03.330" v="106" actId="1076"/>
          <ac:spMkLst>
            <pc:docMk/>
            <pc:sldMk cId="170367043" sldId="5234"/>
            <ac:spMk id="2" creationId="{CC9ECB57-D5A5-2642-3AE6-996C32FECD64}"/>
          </ac:spMkLst>
        </pc:spChg>
        <pc:spChg chg="mod ord">
          <ac:chgData name="Stacey-May Fox" userId="65d39378-1095-41fe-91f3-0b8e401ee348" providerId="ADAL" clId="{32A072BB-7873-4B7F-80EF-951AFA30F0C1}" dt="2025-04-09T09:48:35.284" v="121" actId="20577"/>
          <ac:spMkLst>
            <pc:docMk/>
            <pc:sldMk cId="170367043" sldId="5234"/>
            <ac:spMk id="6" creationId="{84DF23E3-06D8-133A-F12C-6256AD258C88}"/>
          </ac:spMkLst>
        </pc:spChg>
        <pc:spChg chg="add mod">
          <ac:chgData name="Stacey-May Fox" userId="65d39378-1095-41fe-91f3-0b8e401ee348" providerId="ADAL" clId="{32A072BB-7873-4B7F-80EF-951AFA30F0C1}" dt="2025-04-07T14:42:09.096" v="94" actId="1076"/>
          <ac:spMkLst>
            <pc:docMk/>
            <pc:sldMk cId="170367043" sldId="5234"/>
            <ac:spMk id="8" creationId="{6713D336-CF11-7C5F-259F-7EA2A50556F6}"/>
          </ac:spMkLst>
        </pc:spChg>
        <pc:picChg chg="add mod">
          <ac:chgData name="Stacey-May Fox" userId="65d39378-1095-41fe-91f3-0b8e401ee348" providerId="ADAL" clId="{32A072BB-7873-4B7F-80EF-951AFA30F0C1}" dt="2025-04-07T14:42:03.938" v="93" actId="1076"/>
          <ac:picMkLst>
            <pc:docMk/>
            <pc:sldMk cId="170367043" sldId="5234"/>
            <ac:picMk id="5" creationId="{75C68CB0-7873-4093-0E03-D920C7FF658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78B7176-1BAD-417C-AF09-B073D6FEAF38}" type="datetimeFigureOut">
              <a:rPr lang="en-GB" smtClean="0"/>
              <a:t>09/04/2025</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CB6DC7E-D2D7-4630-BDB1-71F7A52A684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numCol="1" rtlCol="0"/>
          <a:lstStyle>
            <a:lvl1pPr algn="r">
              <a:defRPr sz="1200"/>
            </a:lvl1pPr>
          </a:lstStyle>
          <a:p>
            <a:fld id="{CA117779-7379-4120-B2FD-1299BEC86D78}" type="datetimeFigureOut">
              <a:rPr lang="en-GB" altLang="en-GB" smtClean="0"/>
              <a:pPr/>
              <a:t>09/04/2025</a:t>
            </a:fld>
            <a:endParaRPr lang="en-GB" alt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numCol="1" rtlCol="0" anchor="ctr"/>
          <a:lstStyle/>
          <a:p>
            <a:endParaRPr lang="en-GB" alt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numCol="1" rtlCol="0" anchor="b"/>
          <a:lstStyle>
            <a:lvl1pPr algn="r">
              <a:defRPr sz="1200"/>
            </a:lvl1pPr>
          </a:lstStyle>
          <a:p>
            <a:fld id="{9EC75A06-73E5-48C7-837A-8B7B9F641D29}" type="slidenum">
              <a:rPr lang="en-GB" altLang="en-GB" smtClean="0"/>
              <a:pPr/>
              <a:t>‹#›</a:t>
            </a:fld>
            <a:endParaRPr lang="en-GB" altLang="en-GB"/>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youtube.com/@SFEFILM/videos" TargetMode="External"/><Relationship Id="rId3" Type="http://schemas.openxmlformats.org/officeDocument/2006/relationships/hyperlink" Target="https://www.gov.uk/student-finance" TargetMode="External"/><Relationship Id="rId7" Type="http://schemas.openxmlformats.org/officeDocument/2006/relationships/hyperlink" Target="https://www.gov.uk/disabled-students-allowances-dsas/eligibility"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gov.uk/disabled-students-allowance-dsa" TargetMode="External"/><Relationship Id="rId5" Type="http://schemas.openxmlformats.org/officeDocument/2006/relationships/hyperlink" Target="https://www.gov.uk/disabled-students-allowance-dsa/eligibility" TargetMode="External"/><Relationship Id="rId4" Type="http://schemas.openxmlformats.org/officeDocument/2006/relationships/hyperlink" Target="https://www.gov.uk/student-finance-forms" TargetMode="External"/><Relationship Id="rId9" Type="http://schemas.openxmlformats.org/officeDocument/2006/relationships/hyperlink" Target="https://www.youtube.com/playlist?list=PL4wogSHG9Pv_lt3vPHNjH4Dqe00DoSzJj"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ov.uk/apply-online-for-student-finance"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gov.uk/student-finance-forms" TargetMode="External"/><Relationship Id="rId4" Type="http://schemas.openxmlformats.org/officeDocument/2006/relationships/hyperlink" Target="https://www.gov.uk/guidance/how-to-get-your-first-payment-if-youre-applying-lat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ractitioners.slc.co.uk/policy"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gov.uk/student-finance/who-qualifies"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practitioners.slc.co.uk/policy"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gov.uk/student-finance/who-qualifie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48748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251805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marL="431800" indent="-358775">
              <a:defRPr/>
            </a:pPr>
            <a:r>
              <a:rPr lang="en-GB" dirty="0"/>
              <a:t>Other notes of importance for students;</a:t>
            </a:r>
          </a:p>
          <a:p>
            <a:pPr marL="431800" indent="-358775">
              <a:buFontTx/>
              <a:buChar char="•"/>
              <a:defRPr/>
            </a:pPr>
            <a:endParaRPr lang="en-GB" dirty="0"/>
          </a:p>
          <a:p>
            <a:pPr marL="431800" indent="-358775">
              <a:buFontTx/>
              <a:buChar char="•"/>
              <a:defRPr/>
            </a:pPr>
            <a:r>
              <a:rPr lang="en-GB" dirty="0"/>
              <a:t>Make a note of your account log-in details and keep them safe</a:t>
            </a:r>
          </a:p>
          <a:p>
            <a:pPr marL="431800" indent="-358775">
              <a:buFontTx/>
              <a:buChar char="•"/>
              <a:defRPr/>
            </a:pPr>
            <a:endParaRPr lang="en-GB" dirty="0"/>
          </a:p>
          <a:p>
            <a:pPr marL="431800" indent="-358775">
              <a:buFontTx/>
              <a:buChar char="•"/>
              <a:defRPr/>
            </a:pPr>
            <a:r>
              <a:rPr lang="en-GB" dirty="0"/>
              <a:t>Agree to share information from your application, this helps apply for many bursaries and some scholarships</a:t>
            </a:r>
          </a:p>
          <a:p>
            <a:pPr marL="431800" indent="-358775">
              <a:defRPr/>
            </a:pPr>
            <a:endParaRPr lang="en-GB" dirty="0"/>
          </a:p>
          <a:p>
            <a:pPr marL="431800" indent="-358775">
              <a:buFont typeface="Arial" pitchFamily="34" charset="0"/>
              <a:buChar char="•"/>
              <a:defRPr/>
            </a:pPr>
            <a:r>
              <a:rPr lang="en-GB" dirty="0"/>
              <a:t>Make sure any evidence and information needed to support your application is supplied first time (yours and your parent/partners’)</a:t>
            </a:r>
          </a:p>
          <a:p>
            <a:pPr marL="431800" indent="-358775">
              <a:defRPr/>
            </a:pPr>
            <a:endParaRPr lang="en-GB" dirty="0"/>
          </a:p>
          <a:p>
            <a:pPr marL="431800" indent="-358775">
              <a:buFont typeface="Arial" pitchFamily="34" charset="0"/>
              <a:buChar char="•"/>
              <a:defRPr/>
            </a:pPr>
            <a:r>
              <a:rPr lang="en-GB" dirty="0"/>
              <a:t>Submit your application even if there is a delay in getting income details from your parent/sponsor so some funding (Tuition and Maintenance Loan) will be available when you start your course</a:t>
            </a:r>
          </a:p>
          <a:p>
            <a:pPr marL="431800" indent="-358775">
              <a:defRPr/>
            </a:pPr>
            <a:endParaRPr lang="en-GB" dirty="0"/>
          </a:p>
          <a:p>
            <a:pPr marL="431800" indent="-358775">
              <a:buFont typeface="Arial" pitchFamily="34" charset="0"/>
              <a:buChar char="•"/>
              <a:defRPr/>
            </a:pPr>
            <a:r>
              <a:rPr lang="en-GB" dirty="0"/>
              <a:t>If SFE ask you to send any additional evidence or documents to support your application use the digital upload function from your online account or recorded delivery!</a:t>
            </a:r>
          </a:p>
          <a:p>
            <a:pPr marL="431800" indent="-358775">
              <a:buFont typeface="Arial" pitchFamily="34" charset="0"/>
              <a:buChar char="•"/>
              <a:defRPr/>
            </a:pPr>
            <a:endParaRPr lang="en-GB" dirty="0"/>
          </a:p>
          <a:p>
            <a:pPr marL="431800" indent="-358775">
              <a:defRPr/>
            </a:pPr>
            <a:r>
              <a:rPr lang="en-GB" dirty="0"/>
              <a:t>Before starting the application, students should have the following to hand:</a:t>
            </a:r>
          </a:p>
          <a:p>
            <a:pPr marL="431800" indent="-358775">
              <a:defRPr/>
            </a:pPr>
            <a:endParaRPr lang="en-GB" dirty="0"/>
          </a:p>
          <a:p>
            <a:pPr marL="431800" indent="-358775">
              <a:defRPr/>
            </a:pPr>
            <a:r>
              <a:rPr lang="en-GB" dirty="0"/>
              <a:t>•	Passport - SLC can check identity using valid UK passport details for most students</a:t>
            </a:r>
          </a:p>
          <a:p>
            <a:pPr marL="431800" indent="-358775">
              <a:defRPr/>
            </a:pPr>
            <a:endParaRPr lang="en-GB" dirty="0"/>
          </a:p>
          <a:p>
            <a:pPr marL="431800" indent="-358775">
              <a:defRPr/>
            </a:pPr>
            <a:r>
              <a:rPr lang="en-GB" dirty="0"/>
              <a:t>•	University and course details – Remember apply with your first choice initially so your application can be assessed as soon as possible</a:t>
            </a:r>
          </a:p>
          <a:p>
            <a:pPr marL="431800" indent="-358775">
              <a:defRPr/>
            </a:pPr>
            <a:r>
              <a:rPr lang="en-GB" dirty="0"/>
              <a:t>	</a:t>
            </a:r>
          </a:p>
          <a:p>
            <a:pPr marL="431800" indent="-358775">
              <a:defRPr/>
            </a:pPr>
            <a:r>
              <a:rPr lang="en-GB" dirty="0"/>
              <a:t>•	Bank account details</a:t>
            </a:r>
          </a:p>
          <a:p>
            <a:pPr marL="431800" indent="-358775">
              <a:defRPr/>
            </a:pPr>
            <a:endParaRPr lang="en-GB" dirty="0"/>
          </a:p>
          <a:p>
            <a:pPr marL="431800" indent="-358775">
              <a:defRPr/>
            </a:pPr>
            <a:r>
              <a:rPr lang="en-GB" dirty="0"/>
              <a:t>•	National Insurance number</a:t>
            </a:r>
          </a:p>
          <a:p>
            <a:pPr marL="431800" indent="-358775">
              <a:defRPr/>
            </a:pPr>
            <a:endParaRPr lang="en-GB" dirty="0"/>
          </a:p>
          <a:p>
            <a:pPr marL="431800" indent="-358775">
              <a:defRPr/>
            </a:pPr>
            <a:r>
              <a:rPr lang="en-GB" dirty="0"/>
              <a:t>•	Parent’s or partner’s National Insurance number and income details </a:t>
            </a:r>
          </a:p>
          <a:p>
            <a:pPr marL="431800" indent="-358775">
              <a:buFont typeface="Arial" pitchFamily="34" charset="0"/>
              <a:buChar char="•"/>
              <a:defRPr/>
            </a:pPr>
            <a:endParaRPr lang="en-GB" dirty="0"/>
          </a:p>
        </p:txBody>
      </p:sp>
      <p:sp>
        <p:nvSpPr>
          <p:cNvPr id="57348"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FD27D-A177-4A0F-B96B-18D052A8CC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655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410915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3185111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388839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a:r>
              <a:rPr lang="en-GB" b="0" i="0" dirty="0">
                <a:solidFill>
                  <a:srgbClr val="0B0C0C"/>
                </a:solidFill>
                <a:effectLst/>
                <a:highlight>
                  <a:srgbClr val="FFFFFF"/>
                </a:highlight>
                <a:latin typeface="GDS Transport"/>
              </a:rPr>
              <a:t>Introducing SLC’s Charter for Customers who Require Additional Support</a:t>
            </a:r>
          </a:p>
          <a:p>
            <a:pPr algn="l"/>
            <a:endParaRPr lang="en-GB" b="0" i="0" dirty="0">
              <a:solidFill>
                <a:srgbClr val="0B0C0C"/>
              </a:solidFill>
              <a:effectLst/>
              <a:highlight>
                <a:srgbClr val="FFFFFF"/>
              </a:highlight>
              <a:latin typeface="GDS Transport"/>
            </a:endParaRPr>
          </a:p>
          <a:p>
            <a:pPr algn="l"/>
            <a:r>
              <a:rPr lang="en-GB" b="0" i="0" dirty="0">
                <a:solidFill>
                  <a:srgbClr val="0B0C0C"/>
                </a:solidFill>
                <a:effectLst/>
                <a:highlight>
                  <a:srgbClr val="FFFFFF"/>
                </a:highlight>
                <a:latin typeface="GDS Transport"/>
              </a:rPr>
              <a:t>SLC are committed to growing our understanding of vulnerability and additional support needs, as well as continually improving the service we provide to customers who require the most help.</a:t>
            </a:r>
          </a:p>
          <a:p>
            <a:pPr algn="l"/>
            <a:endParaRPr lang="en-GB" b="0" i="0" dirty="0">
              <a:solidFill>
                <a:srgbClr val="0B0C0C"/>
              </a:solidFill>
              <a:effectLst/>
              <a:highlight>
                <a:srgbClr val="FFFFFF"/>
              </a:highlight>
              <a:latin typeface="GDS Transport"/>
            </a:endParaRPr>
          </a:p>
          <a:p>
            <a:pPr algn="l"/>
            <a:r>
              <a:rPr lang="en-GB" b="0" i="0" dirty="0">
                <a:solidFill>
                  <a:srgbClr val="0B0C0C"/>
                </a:solidFill>
                <a:effectLst/>
                <a:highlight>
                  <a:srgbClr val="FFFFFF"/>
                </a:highlight>
                <a:latin typeface="GDS Transport"/>
              </a:rPr>
              <a:t>We’ve developed our Charter and approach with input from stakeholders and experts including our independent Vulnerable Student Stakeholder Group and the Money Advice Trust. We are grateful for their support and will continue to seek their thoughts and views as we move forward. </a:t>
            </a:r>
          </a:p>
          <a:p>
            <a:pPr algn="l"/>
            <a:endParaRPr lang="en-GB" b="0" i="0" dirty="0">
              <a:solidFill>
                <a:srgbClr val="0B0C0C"/>
              </a:solidFill>
              <a:effectLst/>
              <a:highlight>
                <a:srgbClr val="FFFFFF"/>
              </a:highlight>
              <a:latin typeface="GDS Transport"/>
            </a:endParaRPr>
          </a:p>
          <a:p>
            <a:pPr algn="l"/>
            <a:r>
              <a:rPr lang="en-GB" b="0" i="0" dirty="0">
                <a:solidFill>
                  <a:srgbClr val="0B0C0C"/>
                </a:solidFill>
                <a:effectLst/>
                <a:highlight>
                  <a:srgbClr val="FFFFFF"/>
                </a:highlight>
                <a:latin typeface="GDS Transport"/>
              </a:rPr>
              <a:t>We’ve also worked with SLC’s Customer Panel who continue to make a really important contribution to this work.</a:t>
            </a:r>
          </a:p>
          <a:p>
            <a:endParaRPr lang="en-GB" dirty="0"/>
          </a:p>
          <a:p>
            <a:endParaRPr lang="en-GB" dirty="0"/>
          </a:p>
          <a:p>
            <a:r>
              <a:rPr lang="en-GB" dirty="0"/>
              <a:t>A student is considered independent if:</a:t>
            </a:r>
          </a:p>
          <a:p>
            <a:endParaRPr lang="en-GB" dirty="0"/>
          </a:p>
          <a:p>
            <a:r>
              <a:rPr lang="en-GB" dirty="0"/>
              <a:t>They’ve been married or formed a civil partnership before the start of the academic year even if that marriage or civil partnership has ended</a:t>
            </a:r>
          </a:p>
          <a:p>
            <a:endParaRPr lang="en-GB" dirty="0"/>
          </a:p>
          <a:p>
            <a:r>
              <a:rPr lang="en-GB" dirty="0"/>
              <a:t>• 	They have no living parents</a:t>
            </a:r>
          </a:p>
          <a:p>
            <a:endParaRPr lang="en-GB" dirty="0"/>
          </a:p>
          <a:p>
            <a:r>
              <a:rPr lang="en-GB" dirty="0"/>
              <a:t>• 	They’ve supported themselves for at least three years before the start of their course</a:t>
            </a:r>
          </a:p>
          <a:p>
            <a:endParaRPr lang="en-GB" dirty="0"/>
          </a:p>
          <a:p>
            <a:r>
              <a:rPr lang="en-GB" dirty="0"/>
              <a:t>They’ve not communicated with their parents for one year before the beginning of the academic year for which they are applying for support, or can demonstrate a permanent estrangement from their parents</a:t>
            </a:r>
          </a:p>
          <a:p>
            <a:endParaRPr lang="en-GB" dirty="0"/>
          </a:p>
          <a:p>
            <a:r>
              <a:rPr lang="en-GB" dirty="0"/>
              <a:t>Their parents cannot be traced or it is not practical or possible to contact them</a:t>
            </a:r>
          </a:p>
          <a:p>
            <a:endParaRPr lang="en-GB" dirty="0"/>
          </a:p>
          <a:p>
            <a:r>
              <a:rPr lang="en-GB" dirty="0"/>
              <a:t>Their parents live outside of the EC and an income assessment would put them in jeopardy, or if not reasonably practicable for them to send funds to the UK if a contribution were assessed</a:t>
            </a:r>
          </a:p>
          <a:p>
            <a:endParaRPr lang="en-GB" dirty="0"/>
          </a:p>
          <a:p>
            <a:r>
              <a:rPr lang="en-GB" dirty="0"/>
              <a:t>Subject to certain exceptions, they were looked after by a local authority throughout any three month period ending on or after the date on which they turned 16 and before the first day of the first academic year of their course</a:t>
            </a:r>
          </a:p>
          <a:p>
            <a:endParaRPr lang="en-GB" dirty="0"/>
          </a:p>
          <a:p>
            <a:r>
              <a:rPr lang="en-GB" dirty="0"/>
              <a:t>A student can also be considered independent if they supported themselves financially for at least three years prior to the start of their course. </a:t>
            </a:r>
          </a:p>
          <a:p>
            <a:endParaRPr lang="en-GB" dirty="0"/>
          </a:p>
          <a:p>
            <a:r>
              <a:rPr lang="en-GB" dirty="0"/>
              <a:t>The three years can include periods when they were:</a:t>
            </a:r>
          </a:p>
          <a:p>
            <a:endParaRPr lang="en-GB" dirty="0"/>
          </a:p>
          <a:p>
            <a:r>
              <a:rPr lang="en-GB" dirty="0"/>
              <a:t>In paid full-time employment</a:t>
            </a:r>
          </a:p>
          <a:p>
            <a:r>
              <a:rPr lang="en-GB" dirty="0"/>
              <a:t>In receipt of Income Support, JSA or other state benefits paid to a person who is registered as unemployed</a:t>
            </a:r>
          </a:p>
          <a:p>
            <a:r>
              <a:rPr lang="en-GB" dirty="0"/>
              <a:t>In receipt of incapacity benefits, invalidity pension or maternity allowance</a:t>
            </a:r>
          </a:p>
          <a:p>
            <a:r>
              <a:rPr lang="en-GB" dirty="0"/>
              <a:t>Receiving training under any scheme for the unemployed or other funding by any state authority or agency</a:t>
            </a:r>
          </a:p>
          <a:p>
            <a:endParaRPr lang="en-GB" dirty="0"/>
          </a:p>
          <a:p>
            <a:r>
              <a:rPr lang="en-GB" dirty="0"/>
              <a:t>The three years of self support do not need to be consecutive.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6BC3-6117-4E1D-B9D9-E7699CC24D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SFE GRANT IN RESPECT OF AN ADULT DEPENDANT.				</a:t>
            </a:r>
          </a:p>
          <a:p>
            <a:pPr lvl="0">
              <a:spcBef>
                <a:spcPts val="0"/>
              </a:spcBef>
              <a:buNone/>
            </a:pPr>
            <a:r>
              <a:rPr lang="en-GB" dirty="0"/>
              <a:t>				</a:t>
            </a:r>
          </a:p>
          <a:p>
            <a:pPr lvl="0">
              <a:spcBef>
                <a:spcPts val="0"/>
              </a:spcBef>
              <a:buNone/>
            </a:pPr>
            <a:r>
              <a:rPr lang="en-GB" dirty="0"/>
              <a:t>Where applicable, the maximum grant in 2024/25 in respect of one dependant of the student who is either the student’s partner or an adult dependant will be £3,438.							</a:t>
            </a:r>
          </a:p>
          <a:p>
            <a:pPr lvl="0">
              <a:spcBef>
                <a:spcPts val="0"/>
              </a:spcBef>
              <a:buNone/>
            </a:pPr>
            <a:r>
              <a:rPr lang="en-GB" dirty="0"/>
              <a:t>“Partner” is currently defined in the Student Support Regulations.  A student’s spouse or civil partner would fall within the definition.  In certain cases, a person living with the student as if he were the student’s spouse or civil partner will also be covered.  				</a:t>
            </a:r>
          </a:p>
          <a:p>
            <a:pPr lvl="0">
              <a:spcBef>
                <a:spcPts val="0"/>
              </a:spcBef>
              <a:buNone/>
            </a:pPr>
            <a:r>
              <a:rPr lang="en-GB" dirty="0"/>
              <a:t>				</a:t>
            </a:r>
          </a:p>
          <a:p>
            <a:pPr lvl="0">
              <a:spcBef>
                <a:spcPts val="0"/>
              </a:spcBef>
              <a:buNone/>
            </a:pPr>
            <a:r>
              <a:rPr lang="en-GB" dirty="0"/>
              <a:t>Where the student does not have a partner within the meaning of the Regulations, a student may be eligible for this grant in respect of one adult dependant whose net income does not exceed £3,796. 				</a:t>
            </a:r>
          </a:p>
          <a:p>
            <a:pPr lvl="0">
              <a:spcBef>
                <a:spcPts val="0"/>
              </a:spcBef>
              <a:buNone/>
            </a:pPr>
            <a:r>
              <a:rPr lang="en-GB" dirty="0"/>
              <a:t>				</a:t>
            </a:r>
          </a:p>
          <a:p>
            <a:pPr lvl="0">
              <a:spcBef>
                <a:spcPts val="0"/>
              </a:spcBef>
              <a:buNone/>
            </a:pPr>
            <a:r>
              <a:rPr lang="en-GB" dirty="0"/>
              <a:t>SFE GRANT TOWARDS CHILDCARE COSTS (CHILDCARE GRANT).				</a:t>
            </a:r>
          </a:p>
          <a:p>
            <a:pPr lvl="0">
              <a:spcBef>
                <a:spcPts val="0"/>
              </a:spcBef>
              <a:buNone/>
            </a:pPr>
            <a:r>
              <a:rPr lang="en-GB" dirty="0"/>
              <a:t>				 </a:t>
            </a:r>
          </a:p>
          <a:p>
            <a:pPr lvl="0">
              <a:spcBef>
                <a:spcPts val="0"/>
              </a:spcBef>
              <a:buNone/>
            </a:pPr>
            <a:r>
              <a:rPr lang="en-GB" dirty="0"/>
              <a:t>The amount of childcare grant payable in 2024/25 will be based on 85% of actual childcare costs, subject to a maximum grant of £193.62 per week for one child only or £331.95 per week for two or more children.				</a:t>
            </a:r>
          </a:p>
          <a:p>
            <a:pPr lvl="0">
              <a:spcBef>
                <a:spcPts val="0"/>
              </a:spcBef>
              <a:buNone/>
            </a:pPr>
            <a:r>
              <a:rPr lang="en-GB" dirty="0"/>
              <a:t>				</a:t>
            </a:r>
          </a:p>
          <a:p>
            <a:pPr lvl="0">
              <a:spcBef>
                <a:spcPts val="0"/>
              </a:spcBef>
              <a:buNone/>
            </a:pPr>
            <a:r>
              <a:rPr lang="en-GB" dirty="0"/>
              <a:t>SFE PARENTS’ LEARNING ALLOWANCE.				</a:t>
            </a:r>
          </a:p>
          <a:p>
            <a:pPr lvl="0">
              <a:spcBef>
                <a:spcPts val="0"/>
              </a:spcBef>
              <a:buNone/>
            </a:pPr>
            <a:r>
              <a:rPr lang="en-GB" dirty="0"/>
              <a:t>				</a:t>
            </a:r>
          </a:p>
          <a:p>
            <a:pPr lvl="0">
              <a:spcBef>
                <a:spcPts val="0"/>
              </a:spcBef>
              <a:buNone/>
            </a:pPr>
            <a:r>
              <a:rPr lang="en-GB" dirty="0"/>
              <a:t>The maximum amount of Parents’ Learning Allowance payable in 2024/25 will be £1,963 and the minimum £50.		</a:t>
            </a:r>
            <a:endParaRPr dirty="0"/>
          </a:p>
        </p:txBody>
      </p:sp>
    </p:spTree>
    <p:extLst>
      <p:ext uri="{BB962C8B-B14F-4D97-AF65-F5344CB8AC3E}">
        <p14:creationId xmlns:p14="http://schemas.microsoft.com/office/powerpoint/2010/main" val="42266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A grant to help eligible students pay for any extra essential study costs they may have as a direct result of their disability, helping to enable opportunity by widening access and  participation in higher education.</a:t>
            </a:r>
          </a:p>
          <a:p>
            <a:pPr lvl="0">
              <a:spcBef>
                <a:spcPts val="0"/>
              </a:spcBef>
              <a:buNone/>
            </a:pPr>
            <a:endParaRPr lang="en-GB" dirty="0"/>
          </a:p>
          <a:p>
            <a:pPr lvl="0">
              <a:spcBef>
                <a:spcPts val="0"/>
              </a:spcBef>
              <a:buNone/>
            </a:pPr>
            <a:r>
              <a:rPr lang="en-GB" dirty="0"/>
              <a:t>Students can get help with the costs of:</a:t>
            </a:r>
          </a:p>
          <a:p>
            <a:pPr lvl="0">
              <a:spcBef>
                <a:spcPts val="0"/>
              </a:spcBef>
              <a:buNone/>
            </a:pPr>
            <a:endParaRPr lang="en-GB" dirty="0"/>
          </a:p>
          <a:p>
            <a:pPr lvl="0">
              <a:spcBef>
                <a:spcPts val="0"/>
              </a:spcBef>
              <a:buNone/>
            </a:pPr>
            <a:r>
              <a:rPr lang="en-GB" dirty="0"/>
              <a:t>specialist equipment, for example a computer with assistive technology software or specialist ergonomic furniture</a:t>
            </a:r>
          </a:p>
          <a:p>
            <a:pPr lvl="0">
              <a:spcBef>
                <a:spcPts val="0"/>
              </a:spcBef>
              <a:buNone/>
            </a:pPr>
            <a:endParaRPr lang="en-GB" dirty="0"/>
          </a:p>
          <a:p>
            <a:pPr lvl="0">
              <a:spcBef>
                <a:spcPts val="0"/>
              </a:spcBef>
              <a:buNone/>
            </a:pPr>
            <a:r>
              <a:rPr lang="en-GB" dirty="0"/>
              <a:t>non-medical help (NMH), for example a specialist mentor, specialist notetaker or a British Sign Language (BSL) interpreter</a:t>
            </a:r>
          </a:p>
          <a:p>
            <a:pPr lvl="0">
              <a:spcBef>
                <a:spcPts val="0"/>
              </a:spcBef>
              <a:buNone/>
            </a:pPr>
            <a:endParaRPr lang="en-GB" dirty="0"/>
          </a:p>
          <a:p>
            <a:pPr lvl="0">
              <a:spcBef>
                <a:spcPts val="0"/>
              </a:spcBef>
              <a:buNone/>
            </a:pPr>
            <a:r>
              <a:rPr lang="en-GB" dirty="0"/>
              <a:t>additional transportation costs to attend their course</a:t>
            </a:r>
          </a:p>
          <a:p>
            <a:pPr lvl="0">
              <a:spcBef>
                <a:spcPts val="0"/>
              </a:spcBef>
              <a:buNone/>
            </a:pPr>
            <a:endParaRPr lang="en-GB" dirty="0"/>
          </a:p>
          <a:p>
            <a:pPr lvl="0">
              <a:spcBef>
                <a:spcPts val="0"/>
              </a:spcBef>
              <a:buNone/>
            </a:pPr>
            <a:r>
              <a:rPr lang="en-GB" dirty="0"/>
              <a:t>other disability related study support, for example additional printing costs</a:t>
            </a:r>
          </a:p>
          <a:p>
            <a:pPr lvl="0">
              <a:spcBef>
                <a:spcPts val="0"/>
              </a:spcBef>
              <a:buNone/>
            </a:pPr>
            <a:endParaRPr dirty="0"/>
          </a:p>
        </p:txBody>
      </p:sp>
    </p:spTree>
    <p:extLst>
      <p:ext uri="{BB962C8B-B14F-4D97-AF65-F5344CB8AC3E}">
        <p14:creationId xmlns:p14="http://schemas.microsoft.com/office/powerpoint/2010/main" val="1174575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A grant to help eligible students pay for any extra essential study costs they may have as a direct result of their disability, helping to enable opportunity by widening access and  participation in higher education.</a:t>
            </a:r>
          </a:p>
          <a:p>
            <a:pPr lvl="0">
              <a:spcBef>
                <a:spcPts val="0"/>
              </a:spcBef>
              <a:buNone/>
            </a:pPr>
            <a:endParaRPr lang="en-GB" dirty="0"/>
          </a:p>
          <a:p>
            <a:pPr lvl="0">
              <a:spcBef>
                <a:spcPts val="0"/>
              </a:spcBef>
              <a:buNone/>
            </a:pPr>
            <a:r>
              <a:rPr lang="en-GB" dirty="0"/>
              <a:t>Students can get help with the costs of:</a:t>
            </a:r>
          </a:p>
          <a:p>
            <a:pPr lvl="0">
              <a:spcBef>
                <a:spcPts val="0"/>
              </a:spcBef>
              <a:buNone/>
            </a:pPr>
            <a:endParaRPr lang="en-GB" dirty="0"/>
          </a:p>
          <a:p>
            <a:pPr lvl="0">
              <a:spcBef>
                <a:spcPts val="0"/>
              </a:spcBef>
              <a:buNone/>
            </a:pPr>
            <a:r>
              <a:rPr lang="en-GB" dirty="0"/>
              <a:t>specialist equipment, for example a computer with assistive technology software or specialist ergonomic furniture</a:t>
            </a:r>
          </a:p>
          <a:p>
            <a:pPr lvl="0">
              <a:spcBef>
                <a:spcPts val="0"/>
              </a:spcBef>
              <a:buNone/>
            </a:pPr>
            <a:endParaRPr lang="en-GB" dirty="0"/>
          </a:p>
          <a:p>
            <a:pPr lvl="0">
              <a:spcBef>
                <a:spcPts val="0"/>
              </a:spcBef>
              <a:buNone/>
            </a:pPr>
            <a:r>
              <a:rPr lang="en-GB" dirty="0"/>
              <a:t>non-medical help (NMH), for example a specialist mentor, specialist notetaker or a British Sign Language (BSL) interpreter</a:t>
            </a:r>
          </a:p>
          <a:p>
            <a:pPr lvl="0">
              <a:spcBef>
                <a:spcPts val="0"/>
              </a:spcBef>
              <a:buNone/>
            </a:pPr>
            <a:endParaRPr lang="en-GB" dirty="0"/>
          </a:p>
          <a:p>
            <a:pPr lvl="0">
              <a:spcBef>
                <a:spcPts val="0"/>
              </a:spcBef>
              <a:buNone/>
            </a:pPr>
            <a:r>
              <a:rPr lang="en-GB" dirty="0"/>
              <a:t>additional transportation costs to attend their course</a:t>
            </a:r>
          </a:p>
          <a:p>
            <a:pPr lvl="0">
              <a:spcBef>
                <a:spcPts val="0"/>
              </a:spcBef>
              <a:buNone/>
            </a:pPr>
            <a:endParaRPr lang="en-GB" dirty="0"/>
          </a:p>
          <a:p>
            <a:pPr lvl="0">
              <a:spcBef>
                <a:spcPts val="0"/>
              </a:spcBef>
              <a:buNone/>
            </a:pPr>
            <a:r>
              <a:rPr lang="en-GB" dirty="0"/>
              <a:t>other disability related study support, for example additional printing costs</a:t>
            </a:r>
          </a:p>
          <a:p>
            <a:pPr lvl="0">
              <a:spcBef>
                <a:spcPts val="0"/>
              </a:spcBef>
              <a:buNone/>
            </a:pPr>
            <a:endParaRPr dirty="0"/>
          </a:p>
        </p:txBody>
      </p:sp>
    </p:spTree>
    <p:extLst>
      <p:ext uri="{BB962C8B-B14F-4D97-AF65-F5344CB8AC3E}">
        <p14:creationId xmlns:p14="http://schemas.microsoft.com/office/powerpoint/2010/main" val="306386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dirty="0"/>
              <a:t>https://www.gov.uk/government/news/what-support-is-available-for-students-with-a-learning-difficulty-mental-health-condition-or-disability</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https://www.gov.uk/guidance/getting-disabled-students-prepared-for-university-or-college</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algn="l"/>
            <a:r>
              <a:rPr lang="en-GB" b="0" i="0" dirty="0">
                <a:solidFill>
                  <a:srgbClr val="0B0C0C"/>
                </a:solidFill>
                <a:effectLst/>
                <a:latin typeface="GDS Transport"/>
              </a:rPr>
              <a:t>Students can apply for help with their course costs through a Maintenance Loan and to cover their fees with a Tuition Fee Loan.</a:t>
            </a:r>
          </a:p>
          <a:p>
            <a:pPr algn="l"/>
            <a:r>
              <a:rPr lang="en-GB" b="0" i="0" dirty="0">
                <a:solidFill>
                  <a:srgbClr val="0B0C0C"/>
                </a:solidFill>
                <a:effectLst/>
                <a:latin typeface="GDS Transport"/>
              </a:rPr>
              <a:t>However, depending on a student’s circumstances, there are other types of support available as well. This includes the Disabled Students’ Allowance (DSA), which is available for students to fund extra support they may need if they are living with a disability, learning difficulty or mental health condition, including:</a:t>
            </a:r>
          </a:p>
          <a:p>
            <a:pPr algn="l"/>
            <a:endParaRPr lang="en-GB" b="0" i="0" dirty="0">
              <a:solidFill>
                <a:srgbClr val="0B0C0C"/>
              </a:solidFill>
              <a:effectLst/>
              <a:latin typeface="GDS Transport"/>
            </a:endParaRPr>
          </a:p>
          <a:p>
            <a:pPr algn="l">
              <a:buFont typeface="Arial" panose="020B0604020202020204" pitchFamily="34" charset="0"/>
              <a:buChar char="•"/>
            </a:pPr>
            <a:r>
              <a:rPr lang="en-GB" b="0" i="0" dirty="0">
                <a:solidFill>
                  <a:srgbClr val="0B0C0C"/>
                </a:solidFill>
                <a:effectLst/>
                <a:latin typeface="GDS Transport"/>
              </a:rPr>
              <a:t>specific learning difficulty</a:t>
            </a:r>
          </a:p>
          <a:p>
            <a:pPr algn="l">
              <a:buFont typeface="Arial" panose="020B0604020202020204" pitchFamily="34" charset="0"/>
              <a:buChar char="•"/>
            </a:pPr>
            <a:r>
              <a:rPr lang="en-GB" b="0" i="0" dirty="0">
                <a:solidFill>
                  <a:srgbClr val="0B0C0C"/>
                </a:solidFill>
                <a:effectLst/>
                <a:latin typeface="GDS Transport"/>
              </a:rPr>
              <a:t>mental health condition</a:t>
            </a:r>
          </a:p>
          <a:p>
            <a:pPr algn="l">
              <a:buFont typeface="Arial" panose="020B0604020202020204" pitchFamily="34" charset="0"/>
              <a:buChar char="•"/>
            </a:pPr>
            <a:r>
              <a:rPr lang="en-GB" b="0" i="0" dirty="0">
                <a:solidFill>
                  <a:srgbClr val="0B0C0C"/>
                </a:solidFill>
                <a:effectLst/>
                <a:latin typeface="GDS Transport"/>
              </a:rPr>
              <a:t>physical disability</a:t>
            </a:r>
          </a:p>
          <a:p>
            <a:pPr algn="l">
              <a:buFont typeface="Arial" panose="020B0604020202020204" pitchFamily="34" charset="0"/>
              <a:buChar char="•"/>
            </a:pPr>
            <a:r>
              <a:rPr lang="en-GB" b="0" i="0" dirty="0">
                <a:solidFill>
                  <a:srgbClr val="0B0C0C"/>
                </a:solidFill>
                <a:effectLst/>
                <a:latin typeface="GDS Transport"/>
              </a:rPr>
              <a:t>sensory disability</a:t>
            </a:r>
          </a:p>
          <a:p>
            <a:pPr algn="l">
              <a:buFont typeface="Arial" panose="020B0604020202020204" pitchFamily="34" charset="0"/>
              <a:buChar char="•"/>
            </a:pPr>
            <a:r>
              <a:rPr lang="en-GB" b="0" i="0" dirty="0">
                <a:solidFill>
                  <a:srgbClr val="0B0C0C"/>
                </a:solidFill>
                <a:effectLst/>
                <a:latin typeface="GDS Transport"/>
              </a:rPr>
              <a:t>long-term health condition</a:t>
            </a:r>
          </a:p>
          <a:p>
            <a:pPr algn="l">
              <a:buFont typeface="Arial" panose="020B0604020202020204" pitchFamily="34" charset="0"/>
              <a:buChar char="•"/>
            </a:pPr>
            <a:endParaRPr lang="en-GB" b="0" i="0" dirty="0">
              <a:solidFill>
                <a:srgbClr val="0B0C0C"/>
              </a:solidFill>
              <a:effectLst/>
              <a:latin typeface="GDS Transport"/>
            </a:endParaRPr>
          </a:p>
          <a:p>
            <a:pPr algn="l"/>
            <a:r>
              <a:rPr lang="en-GB" b="0" i="0" dirty="0">
                <a:solidFill>
                  <a:srgbClr val="0B0C0C"/>
                </a:solidFill>
                <a:effectLst/>
                <a:latin typeface="GDS Transport"/>
              </a:rPr>
              <a:t>We understand that personal circumstances and the support required is very individual to that student and will vary from person to person. However, in the widest terms, DSA support covers:</a:t>
            </a:r>
          </a:p>
          <a:p>
            <a:pPr algn="l"/>
            <a:endParaRPr lang="en-GB" b="0" i="0" dirty="0">
              <a:solidFill>
                <a:srgbClr val="0B0C0C"/>
              </a:solidFill>
              <a:effectLst/>
              <a:latin typeface="GDS Transport"/>
            </a:endParaRPr>
          </a:p>
          <a:p>
            <a:pPr algn="l">
              <a:buFont typeface="Arial" panose="020B0604020202020204" pitchFamily="34" charset="0"/>
              <a:buChar char="•"/>
            </a:pPr>
            <a:r>
              <a:rPr lang="en-GB" b="0" i="0" dirty="0">
                <a:solidFill>
                  <a:srgbClr val="0B0C0C"/>
                </a:solidFill>
                <a:effectLst/>
                <a:latin typeface="GDS Transport"/>
              </a:rPr>
              <a:t>Specialist equipment – for example if a student needs a computer to run specialist software or braille display.</a:t>
            </a:r>
          </a:p>
          <a:p>
            <a:pPr algn="l">
              <a:buFont typeface="Arial" panose="020B0604020202020204" pitchFamily="34" charset="0"/>
              <a:buChar char="•"/>
            </a:pPr>
            <a:r>
              <a:rPr lang="en-GB" b="0" i="0" dirty="0">
                <a:solidFill>
                  <a:srgbClr val="0B0C0C"/>
                </a:solidFill>
                <a:effectLst/>
                <a:latin typeface="GDS Transport"/>
              </a:rPr>
              <a:t>Non-medical helpers – for example, if a British Sign Language interpreter is required to attend lectures.</a:t>
            </a:r>
          </a:p>
          <a:p>
            <a:pPr algn="l">
              <a:buFont typeface="Arial" panose="020B0604020202020204" pitchFamily="34" charset="0"/>
              <a:buChar char="•"/>
            </a:pPr>
            <a:r>
              <a:rPr lang="en-GB" b="0" i="0" dirty="0">
                <a:solidFill>
                  <a:srgbClr val="0B0C0C"/>
                </a:solidFill>
                <a:effectLst/>
                <a:latin typeface="GDS Transport"/>
              </a:rPr>
              <a:t>Travel – for example, if a taxi is needed to attend university, rather than using public transport.</a:t>
            </a:r>
          </a:p>
          <a:p>
            <a:pPr algn="l">
              <a:buFont typeface="Arial" panose="020B0604020202020204" pitchFamily="34" charset="0"/>
              <a:buChar char="•"/>
            </a:pPr>
            <a:r>
              <a:rPr lang="en-GB" b="0" i="0" dirty="0">
                <a:solidFill>
                  <a:srgbClr val="0B0C0C"/>
                </a:solidFill>
                <a:effectLst/>
                <a:latin typeface="GDS Transport"/>
              </a:rPr>
              <a:t>A range of general costs may also be considered, related to a student’s disability.</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DSA doesn’t depend on household income and doesn’t need to be repaid.</a:t>
            </a:r>
          </a:p>
          <a:p>
            <a:pPr algn="l"/>
            <a:endParaRPr lang="en-GB" b="1" i="0" dirty="0">
              <a:solidFill>
                <a:srgbClr val="0B0C0C"/>
              </a:solidFill>
              <a:effectLst/>
              <a:latin typeface="GDS Transport"/>
            </a:endParaRPr>
          </a:p>
          <a:p>
            <a:pPr algn="l"/>
            <a:r>
              <a:rPr lang="en-GB" b="1" i="0" dirty="0">
                <a:solidFill>
                  <a:srgbClr val="0B0C0C"/>
                </a:solidFill>
                <a:effectLst/>
                <a:latin typeface="GDS Transport"/>
              </a:rPr>
              <a:t>The application process:</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Students can apply for DSA online if they are a full-time student in England and are applying for other support from Student Finance England at </a:t>
            </a:r>
            <a:r>
              <a:rPr lang="en-GB" b="0" i="0" dirty="0">
                <a:solidFill>
                  <a:srgbClr val="1D70B8"/>
                </a:solidFill>
                <a:effectLst/>
                <a:latin typeface="GDS Transport"/>
                <a:hlinkClick r:id="rId3"/>
              </a:rPr>
              <a:t>www.gov.uk/studentfinance</a:t>
            </a:r>
            <a:endParaRPr lang="en-GB" b="0" i="0" dirty="0">
              <a:solidFill>
                <a:srgbClr val="0B0C0C"/>
              </a:solidFill>
              <a:effectLst/>
              <a:latin typeface="GDS Transport"/>
            </a:endParaRP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Where a student is not applying for any other finance from Student Finance England, they can download an application form at </a:t>
            </a:r>
            <a:r>
              <a:rPr lang="en-GB" b="0" i="0" dirty="0">
                <a:solidFill>
                  <a:srgbClr val="1D70B8"/>
                </a:solidFill>
                <a:effectLst/>
                <a:latin typeface="GDS Transport"/>
                <a:hlinkClick r:id="rId4"/>
              </a:rPr>
              <a:t>www.gov.uk/student-finance-forms</a:t>
            </a:r>
            <a:endParaRPr lang="en-GB" b="0" i="0" dirty="0">
              <a:solidFill>
                <a:srgbClr val="0B0C0C"/>
              </a:solidFill>
              <a:effectLst/>
              <a:latin typeface="GDS Transport"/>
            </a:endParaRPr>
          </a:p>
          <a:p>
            <a:pPr algn="l"/>
            <a:r>
              <a:rPr lang="en-GB" b="0" i="0" dirty="0">
                <a:solidFill>
                  <a:srgbClr val="0B0C0C"/>
                </a:solidFill>
                <a:effectLst/>
                <a:latin typeface="GDS Transport"/>
              </a:rPr>
              <a:t>Information on DSA for part time courses can be found here: </a:t>
            </a:r>
          </a:p>
          <a:p>
            <a:pPr algn="l"/>
            <a:endParaRPr lang="en-GB" b="0" i="0" dirty="0">
              <a:solidFill>
                <a:srgbClr val="0B0C0C"/>
              </a:solidFill>
              <a:effectLst/>
              <a:latin typeface="GDS Transport"/>
              <a:hlinkClick r:id="rId5"/>
            </a:endParaRPr>
          </a:p>
          <a:p>
            <a:pPr algn="l"/>
            <a:r>
              <a:rPr lang="en-GB" b="0" i="0" dirty="0">
                <a:solidFill>
                  <a:srgbClr val="1D70B8"/>
                </a:solidFill>
                <a:effectLst/>
                <a:latin typeface="GDS Transport"/>
                <a:hlinkClick r:id="rId5"/>
              </a:rPr>
              <a:t>Help if you’re a student with a learning difficulty, health problem or disability: Eligibility - GOV.UK (www.gov.uk)</a:t>
            </a:r>
            <a:r>
              <a:rPr lang="en-GB" b="0" i="0" dirty="0">
                <a:solidFill>
                  <a:srgbClr val="0B0C0C"/>
                </a:solidFill>
                <a:effectLst/>
                <a:latin typeface="GDS Transport"/>
              </a:rPr>
              <a:t> and </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for post graduate courses, please visit </a:t>
            </a:r>
            <a:r>
              <a:rPr lang="en-GB" b="0" i="0" dirty="0">
                <a:solidFill>
                  <a:srgbClr val="1D70B8"/>
                </a:solidFill>
                <a:effectLst/>
                <a:latin typeface="GDS Transport"/>
                <a:hlinkClick r:id="rId6"/>
              </a:rPr>
              <a:t>Help if you’re a student with a learning difficulty, health problem or disability: Disabled Students’ Allowance - GOV.UK (www.gov.uk)</a:t>
            </a:r>
            <a:endParaRPr lang="en-GB" b="0" i="0" dirty="0">
              <a:solidFill>
                <a:srgbClr val="0B0C0C"/>
              </a:solidFill>
              <a:effectLst/>
              <a:latin typeface="GDS Transport"/>
            </a:endParaRP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As part of the application process students will be required to provide evidence of their disability. For advice on what may be required </a:t>
            </a:r>
            <a:r>
              <a:rPr lang="en-GB" b="0" i="0" dirty="0">
                <a:solidFill>
                  <a:srgbClr val="1D70B8"/>
                </a:solidFill>
                <a:effectLst/>
                <a:latin typeface="GDS Transport"/>
                <a:hlinkClick r:id="rId7"/>
              </a:rPr>
              <a:t>www.gov.uk/disabled-students-allowances-dsas/eligibility</a:t>
            </a:r>
            <a:endParaRPr lang="en-GB" b="0" i="0" dirty="0">
              <a:solidFill>
                <a:srgbClr val="1D70B8"/>
              </a:solidFill>
              <a:effectLst/>
              <a:latin typeface="GDS Transport"/>
            </a:endParaRPr>
          </a:p>
          <a:p>
            <a:pPr algn="l"/>
            <a:endParaRPr lang="en-GB" b="0" i="0" dirty="0">
              <a:solidFill>
                <a:srgbClr val="1D70B8"/>
              </a:solidFill>
              <a:effectLst/>
              <a:latin typeface="GDS Transport"/>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As part of our ongoing campaign to raise awareness of Disabled Students’ Allowance, members of the FIS Team and our Marketing Team have been working with the University of Greenwich and the initial result of this collaboration has been the creation of four short videos featuring students talking about their experiences in higher education and how DSA support has helped them with their studies.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videos are hosted on the SFE YouTube channel, and can be viewed either individually from the main SFE </a:t>
            </a:r>
            <a:r>
              <a:rPr lang="en-GB"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video page</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or as part of a </a:t>
            </a:r>
            <a:r>
              <a:rPr lang="en-GB"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dedicated playlist</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https://www.youtube.com/@SFEFILM/videos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https://www.youtube.com/playlist?list=PL4wogSHG9Pv_lt3vPHNjH4Dqe00DoSzJj</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GB" b="0" i="0" dirty="0">
              <a:solidFill>
                <a:srgbClr val="0B0C0C"/>
              </a:solidFill>
              <a:effectLst/>
              <a:latin typeface="GDS Transport"/>
            </a:endParaRP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a:lnSpc>
                <a:spcPct val="105000"/>
              </a:lnSpc>
              <a:spcAft>
                <a:spcPts val="800"/>
              </a:spcAft>
            </a:pPr>
            <a:r>
              <a:rPr lang="en-GB" sz="1200" b="1" dirty="0">
                <a:effectLst/>
                <a:latin typeface="Arial" panose="020B0604020202020204" pitchFamily="34" charset="0"/>
                <a:ea typeface="Aptos" panose="020B0004020202020204" pitchFamily="34" charset="0"/>
              </a:rPr>
              <a:t>Student Loan Applications: A look behind the headlines.</a:t>
            </a:r>
            <a:endParaRPr lang="en-GB" sz="1600" dirty="0">
              <a:effectLst/>
              <a:latin typeface="Calibri" panose="020F0502020204030204" pitchFamily="34" charset="0"/>
              <a:ea typeface="Aptos" panose="020B0004020202020204" pitchFamily="34" charset="0"/>
            </a:endParaRPr>
          </a:p>
          <a:p>
            <a:pPr>
              <a:lnSpc>
                <a:spcPct val="105000"/>
              </a:lnSpc>
              <a:spcAft>
                <a:spcPts val="800"/>
              </a:spcAft>
            </a:pPr>
            <a:r>
              <a:rPr lang="en-GB" sz="1200" dirty="0">
                <a:effectLst/>
                <a:latin typeface="Arial" panose="020B0604020202020204" pitchFamily="34" charset="0"/>
                <a:ea typeface="Aptos" panose="020B0004020202020204" pitchFamily="34" charset="0"/>
              </a:rPr>
              <a:t>With the value of higher education courses and student concerns over cost of living fully in the current spotlight, this workshop will provide an overview and insight into the core numbers and any noticeable trends behind student loan applications across recent academic years.</a:t>
            </a:r>
          </a:p>
          <a:p>
            <a:pPr>
              <a:lnSpc>
                <a:spcPct val="105000"/>
              </a:lnSpc>
              <a:spcAft>
                <a:spcPts val="800"/>
              </a:spcAft>
            </a:pPr>
            <a:endParaRPr lang="en-GB" sz="1600" dirty="0">
              <a:effectLst/>
              <a:latin typeface="Calibri" panose="020F0502020204030204" pitchFamily="34" charset="0"/>
              <a:ea typeface="Aptos" panose="020B0004020202020204" pitchFamily="34" charset="0"/>
            </a:endParaRPr>
          </a:p>
          <a:p>
            <a:pPr>
              <a:lnSpc>
                <a:spcPct val="105000"/>
              </a:lnSpc>
              <a:spcAft>
                <a:spcPts val="800"/>
              </a:spcAft>
            </a:pPr>
            <a:r>
              <a:rPr lang="en-GB" sz="1200" dirty="0">
                <a:effectLst/>
                <a:latin typeface="Arial" panose="020B0604020202020204" pitchFamily="34" charset="0"/>
                <a:ea typeface="Aptos" panose="020B0004020202020204" pitchFamily="34" charset="0"/>
              </a:rPr>
              <a:t>Delegates will be presented with the latest available breakdown of student finance application numbers across a variety of categories and will have to opportunity to discuss their experiences of student attitudes toward taking loans, the perceived spectre of ‘debt’ they carry and the persistent issue SLC face of ‘late’ application submission and what, if anything can be done to address this issue.</a:t>
            </a:r>
            <a:endParaRPr lang="en-GB" sz="1600" dirty="0">
              <a:effectLst/>
              <a:latin typeface="Calibri" panose="020F0502020204030204" pitchFamily="34" charset="0"/>
              <a:ea typeface="Aptos" panose="020B0004020202020204" pitchFamily="34" charset="0"/>
            </a:endParaRPr>
          </a:p>
          <a:p>
            <a:pPr lvl="0">
              <a:spcBef>
                <a:spcPts val="0"/>
              </a:spcBef>
              <a:buNone/>
            </a:pPr>
            <a:endParaRPr dirty="0"/>
          </a:p>
        </p:txBody>
      </p:sp>
    </p:spTree>
    <p:extLst>
      <p:ext uri="{BB962C8B-B14F-4D97-AF65-F5344CB8AC3E}">
        <p14:creationId xmlns:p14="http://schemas.microsoft.com/office/powerpoint/2010/main" val="714395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algn="l"/>
            <a:r>
              <a:rPr lang="en-GB" sz="1200" b="0" i="0" dirty="0">
                <a:solidFill>
                  <a:srgbClr val="000000"/>
                </a:solidFill>
                <a:effectLst/>
                <a:highlight>
                  <a:srgbClr val="FFFFFF"/>
                </a:highlight>
                <a:latin typeface="open sans" panose="020B0606030504020204" pitchFamily="34" charset="0"/>
              </a:rPr>
              <a:t>Once awarded support due to being a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a:t>
            </a:r>
            <a:r>
              <a:rPr lang="en-GB" sz="1200" b="0" i="0" dirty="0">
                <a:solidFill>
                  <a:srgbClr val="000000"/>
                </a:solidFill>
                <a:effectLst/>
                <a:highlight>
                  <a:srgbClr val="FFFF00"/>
                </a:highlight>
                <a:latin typeface="open sans" panose="020B0606030504020204" pitchFamily="34" charset="0"/>
              </a:rPr>
              <a:t>leaver</a:t>
            </a:r>
            <a:r>
              <a:rPr lang="en-GB" sz="1200" b="0" i="0" dirty="0">
                <a:solidFill>
                  <a:srgbClr val="000000"/>
                </a:solidFill>
                <a:effectLst/>
                <a:highlight>
                  <a:srgbClr val="FFFFFF"/>
                </a:highlight>
                <a:latin typeface="open sans" panose="020B0606030504020204" pitchFamily="34" charset="0"/>
              </a:rPr>
              <a:t> this status is awarded for the duration of the student’s studies. Further evidence is therefore not required in subsequent years.</a:t>
            </a:r>
            <a:endParaRPr lang="en-GB" b="0" i="0" dirty="0">
              <a:solidFill>
                <a:srgbClr val="000000"/>
              </a:solidFill>
              <a:effectLst/>
              <a:highlight>
                <a:srgbClr val="FFFFFF"/>
              </a:highlight>
              <a:latin typeface="Arial" panose="020B0604020202020204" pitchFamily="34" charset="0"/>
            </a:endParaRPr>
          </a:p>
          <a:p>
            <a:pPr algn="l">
              <a:spcBef>
                <a:spcPts val="900"/>
              </a:spcBef>
              <a:spcAft>
                <a:spcPts val="900"/>
              </a:spcAft>
            </a:pPr>
            <a:endParaRPr lang="en-GB" sz="1200" b="0" i="0" dirty="0">
              <a:solidFill>
                <a:srgbClr val="000000"/>
              </a:solidFill>
              <a:effectLst/>
              <a:highlight>
                <a:srgbClr val="FFFFFF"/>
              </a:highlight>
              <a:latin typeface="open sans" panose="020B0606030504020204" pitchFamily="34" charset="0"/>
            </a:endParaRPr>
          </a:p>
          <a:p>
            <a:pPr algn="l">
              <a:spcBef>
                <a:spcPts val="900"/>
              </a:spcBef>
              <a:spcAft>
                <a:spcPts val="900"/>
              </a:spcAft>
            </a:pPr>
            <a:r>
              <a:rPr lang="en-GB" sz="1200" b="0" i="0" dirty="0">
                <a:solidFill>
                  <a:srgbClr val="000000"/>
                </a:solidFill>
                <a:effectLst/>
                <a:highlight>
                  <a:srgbClr val="FFFFFF"/>
                </a:highlight>
                <a:latin typeface="open sans" panose="020B0606030504020204" pitchFamily="34" charset="0"/>
              </a:rPr>
              <a:t>Acceptable evidence is a signed and dated letter from the council or local authority confirming the student is a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a:t>
            </a:r>
            <a:r>
              <a:rPr lang="en-GB" sz="1200" b="0" i="0" dirty="0">
                <a:solidFill>
                  <a:srgbClr val="000000"/>
                </a:solidFill>
                <a:effectLst/>
                <a:highlight>
                  <a:srgbClr val="FFFF00"/>
                </a:highlight>
                <a:latin typeface="open sans" panose="020B0606030504020204" pitchFamily="34" charset="0"/>
              </a:rPr>
              <a:t>Leaver</a:t>
            </a:r>
            <a:r>
              <a:rPr lang="en-GB" sz="1200" b="0" i="0" dirty="0">
                <a:solidFill>
                  <a:srgbClr val="000000"/>
                </a:solidFill>
                <a:effectLst/>
                <a:highlight>
                  <a:srgbClr val="FFFFFF"/>
                </a:highlight>
                <a:latin typeface="open sans" panose="020B0606030504020204" pitchFamily="34" charset="0"/>
              </a:rPr>
              <a:t> or has left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from the local authority and also confirming: </a:t>
            </a:r>
          </a:p>
          <a:p>
            <a:pPr algn="l">
              <a:spcBef>
                <a:spcPts val="900"/>
              </a:spcBef>
              <a:spcAft>
                <a:spcPts val="900"/>
              </a:spcAft>
            </a:pPr>
            <a:endParaRPr lang="en-GB" b="0" i="0" dirty="0">
              <a:solidFill>
                <a:srgbClr val="000000"/>
              </a:solidFill>
              <a:effectLst/>
              <a:highlight>
                <a:srgbClr val="FFFFFF"/>
              </a:highlight>
              <a:latin typeface="Arial" panose="020B0604020202020204" pitchFamily="34" charset="0"/>
            </a:endParaRPr>
          </a:p>
          <a:p>
            <a:pPr marL="457200" algn="l">
              <a:spcBef>
                <a:spcPts val="900"/>
              </a:spcBef>
              <a:spcAft>
                <a:spcPts val="0"/>
              </a:spcAft>
              <a:buFont typeface="Arial" panose="020B0604020202020204" pitchFamily="34" charset="0"/>
              <a:buChar char="•"/>
            </a:pPr>
            <a:r>
              <a:rPr lang="en-GB" sz="1200" b="0" i="0" dirty="0">
                <a:solidFill>
                  <a:srgbClr val="000000"/>
                </a:solidFill>
                <a:effectLst/>
                <a:highlight>
                  <a:srgbClr val="FFFFFF"/>
                </a:highlight>
                <a:latin typeface="open sans" panose="020B0606030504020204" pitchFamily="34" charset="0"/>
              </a:rPr>
              <a:t>that they were looked after by a local authority (including being in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of foster parents),</a:t>
            </a:r>
            <a:endParaRPr lang="en-GB" b="0" i="0" dirty="0">
              <a:solidFill>
                <a:srgbClr val="000000"/>
              </a:solidFill>
              <a:effectLst/>
              <a:highlight>
                <a:srgbClr val="FFFFFF"/>
              </a:highlight>
              <a:latin typeface="Arial" panose="020B0604020202020204" pitchFamily="34" charset="0"/>
            </a:endParaRPr>
          </a:p>
          <a:p>
            <a:pPr marL="457200" algn="l">
              <a:buFont typeface="Arial" panose="020B0604020202020204" pitchFamily="34" charset="0"/>
              <a:buChar char="•"/>
            </a:pPr>
            <a:r>
              <a:rPr lang="en-GB" sz="1200" b="0" i="0" dirty="0">
                <a:solidFill>
                  <a:srgbClr val="000000"/>
                </a:solidFill>
                <a:effectLst/>
                <a:highlight>
                  <a:srgbClr val="FFFFFF"/>
                </a:highlight>
                <a:latin typeface="open sans" panose="020B0606030504020204" pitchFamily="34" charset="0"/>
              </a:rPr>
              <a:t>the dates they were in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which needs to cover at least 3 months between age of 16 and 1st day of 1st AY</a:t>
            </a:r>
            <a:endParaRPr lang="en-GB" b="0" i="0" dirty="0">
              <a:solidFill>
                <a:srgbClr val="000000"/>
              </a:solidFill>
              <a:effectLst/>
              <a:highlight>
                <a:srgbClr val="FFFFFF"/>
              </a:highlight>
              <a:latin typeface="Arial" panose="020B0604020202020204" pitchFamily="34" charset="0"/>
            </a:endParaRPr>
          </a:p>
          <a:p>
            <a:pPr marL="457200" algn="l">
              <a:spcAft>
                <a:spcPts val="900"/>
              </a:spcAft>
              <a:buFont typeface="Arial" panose="020B0604020202020204" pitchFamily="34" charset="0"/>
              <a:buChar char="•"/>
            </a:pPr>
            <a:r>
              <a:rPr lang="en-GB" sz="1200" b="0" i="0" dirty="0">
                <a:solidFill>
                  <a:srgbClr val="000000"/>
                </a:solidFill>
                <a:effectLst/>
                <a:highlight>
                  <a:srgbClr val="FFFFFF"/>
                </a:highlight>
                <a:latin typeface="open sans" panose="020B0606030504020204" pitchFamily="34" charset="0"/>
              </a:rPr>
              <a:t>that they have not returned to the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of their parent(s) prior to the start of their course.</a:t>
            </a:r>
            <a:endParaRPr lang="en-GB" b="0" i="0" dirty="0">
              <a:solidFill>
                <a:srgbClr val="000000"/>
              </a:solidFill>
              <a:effectLst/>
              <a:highlight>
                <a:srgbClr val="FFFFFF"/>
              </a:highlight>
              <a:latin typeface="Arial" panose="020B0604020202020204" pitchFamily="34" charset="0"/>
            </a:endParaRPr>
          </a:p>
          <a:p>
            <a:pPr algn="l">
              <a:spcAft>
                <a:spcPts val="900"/>
              </a:spcAft>
            </a:pPr>
            <a:endParaRPr lang="en-GB" sz="1200" b="0" i="0" dirty="0">
              <a:solidFill>
                <a:srgbClr val="000000"/>
              </a:solidFill>
              <a:effectLst/>
              <a:highlight>
                <a:srgbClr val="FFFFFF"/>
              </a:highlight>
              <a:latin typeface="open sans" panose="020B0606030504020204" pitchFamily="34" charset="0"/>
            </a:endParaRPr>
          </a:p>
          <a:p>
            <a:pPr algn="l">
              <a:spcAft>
                <a:spcPts val="900"/>
              </a:spcAft>
            </a:pPr>
            <a:r>
              <a:rPr lang="en-GB" sz="1200" b="0" i="0" dirty="0">
                <a:solidFill>
                  <a:srgbClr val="000000"/>
                </a:solidFill>
                <a:effectLst/>
                <a:highlight>
                  <a:srgbClr val="FFFFFF"/>
                </a:highlight>
                <a:latin typeface="open sans" panose="020B0606030504020204" pitchFamily="34" charset="0"/>
              </a:rPr>
              <a:t>The key stipulation is that the student has been placed under the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of the local authority. </a:t>
            </a:r>
          </a:p>
          <a:p>
            <a:pPr algn="l">
              <a:spcAft>
                <a:spcPts val="900"/>
              </a:spcAft>
            </a:pPr>
            <a:endParaRPr lang="en-GB" sz="1200" b="0" i="0" dirty="0">
              <a:solidFill>
                <a:srgbClr val="000000"/>
              </a:solidFill>
              <a:effectLst/>
              <a:highlight>
                <a:srgbClr val="FFFFFF"/>
              </a:highlight>
              <a:latin typeface="open sans" panose="020B0606030504020204" pitchFamily="34" charset="0"/>
            </a:endParaRPr>
          </a:p>
          <a:p>
            <a:pPr algn="l">
              <a:spcAft>
                <a:spcPts val="900"/>
              </a:spcAft>
            </a:pPr>
            <a:r>
              <a:rPr lang="en-GB" sz="1200" b="0" i="0" dirty="0">
                <a:solidFill>
                  <a:srgbClr val="000000"/>
                </a:solidFill>
                <a:effectLst/>
                <a:highlight>
                  <a:srgbClr val="FFFFFF"/>
                </a:highlight>
                <a:latin typeface="open sans" panose="020B0606030504020204" pitchFamily="34" charset="0"/>
              </a:rPr>
              <a:t>Students who have been housed by private charities and other companies who house and look after students will fall under the estranged category. </a:t>
            </a:r>
            <a:endParaRPr lang="en-GB" b="0" i="0" dirty="0">
              <a:solidFill>
                <a:srgbClr val="000000"/>
              </a:solidFill>
              <a:effectLst/>
              <a:highlight>
                <a:srgbClr val="FFFFFF"/>
              </a:highlight>
              <a:latin typeface="Arial" panose="020B0604020202020204" pitchFamily="34" charset="0"/>
            </a:endParaRPr>
          </a:p>
          <a:p>
            <a:pPr algn="l">
              <a:spcAft>
                <a:spcPts val="900"/>
              </a:spcAft>
            </a:pPr>
            <a:endParaRPr lang="en-GB" sz="1200" b="0" i="0" dirty="0">
              <a:solidFill>
                <a:srgbClr val="000000"/>
              </a:solidFill>
              <a:effectLst/>
              <a:highlight>
                <a:srgbClr val="FFFFFF"/>
              </a:highlight>
              <a:latin typeface="open sans" panose="020B0606030504020204" pitchFamily="34" charset="0"/>
            </a:endParaRPr>
          </a:p>
          <a:p>
            <a:pPr algn="l">
              <a:spcAft>
                <a:spcPts val="900"/>
              </a:spcAft>
            </a:pPr>
            <a:r>
              <a:rPr lang="en-GB" sz="1200" b="0" i="0" dirty="0">
                <a:solidFill>
                  <a:srgbClr val="000000"/>
                </a:solidFill>
                <a:effectLst/>
                <a:highlight>
                  <a:srgbClr val="FFFFFF"/>
                </a:highlight>
                <a:latin typeface="open sans" panose="020B0606030504020204" pitchFamily="34" charset="0"/>
              </a:rPr>
              <a:t>If a student has returned to the legal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of their parents before the 1st day of the 1st AY of their course, they will revert to being financially dependent on parents and the relevant details will need to be provided. </a:t>
            </a:r>
          </a:p>
          <a:p>
            <a:pPr algn="l">
              <a:spcAft>
                <a:spcPts val="900"/>
              </a:spcAft>
            </a:pPr>
            <a:endParaRPr lang="en-GB" sz="1200" b="0" i="0" dirty="0">
              <a:solidFill>
                <a:srgbClr val="000000"/>
              </a:solidFill>
              <a:effectLst/>
              <a:highlight>
                <a:srgbClr val="FFFFFF"/>
              </a:highlight>
              <a:latin typeface="open sans" panose="020B0606030504020204" pitchFamily="34" charset="0"/>
            </a:endParaRPr>
          </a:p>
          <a:p>
            <a:pPr algn="l">
              <a:spcAft>
                <a:spcPts val="900"/>
              </a:spcAft>
            </a:pPr>
            <a:r>
              <a:rPr lang="en-GB" sz="1200" b="0" i="0" dirty="0">
                <a:solidFill>
                  <a:srgbClr val="000000"/>
                </a:solidFill>
                <a:effectLst/>
                <a:highlight>
                  <a:srgbClr val="FFFFFF"/>
                </a:highlight>
                <a:latin typeface="open sans" panose="020B0606030504020204" pitchFamily="34" charset="0"/>
              </a:rPr>
              <a:t>If a student returns to their parents following the 1st day of the 1st AY, they have already met </a:t>
            </a:r>
            <a:r>
              <a:rPr lang="en-GB" sz="1200" b="0" i="0" dirty="0">
                <a:solidFill>
                  <a:srgbClr val="000000"/>
                </a:solidFill>
                <a:effectLst/>
                <a:highlight>
                  <a:srgbClr val="FFFF00"/>
                </a:highlight>
                <a:latin typeface="open sans" panose="020B0606030504020204" pitchFamily="34" charset="0"/>
              </a:rPr>
              <a:t>care</a:t>
            </a:r>
            <a:r>
              <a:rPr lang="en-GB" sz="1200" b="0" i="0" dirty="0">
                <a:solidFill>
                  <a:srgbClr val="000000"/>
                </a:solidFill>
                <a:effectLst/>
                <a:highlight>
                  <a:srgbClr val="FFFFFF"/>
                </a:highlight>
                <a:latin typeface="open sans" panose="020B0606030504020204" pitchFamily="34" charset="0"/>
              </a:rPr>
              <a:t> </a:t>
            </a:r>
            <a:r>
              <a:rPr lang="en-GB" sz="1200" b="0" i="0" dirty="0">
                <a:solidFill>
                  <a:srgbClr val="000000"/>
                </a:solidFill>
                <a:effectLst/>
                <a:highlight>
                  <a:srgbClr val="FFFF00"/>
                </a:highlight>
                <a:latin typeface="open sans" panose="020B0606030504020204" pitchFamily="34" charset="0"/>
              </a:rPr>
              <a:t>leaver</a:t>
            </a:r>
            <a:r>
              <a:rPr lang="en-GB" sz="1200" b="0" i="0" dirty="0">
                <a:solidFill>
                  <a:srgbClr val="000000"/>
                </a:solidFill>
                <a:effectLst/>
                <a:highlight>
                  <a:srgbClr val="FFFFFF"/>
                </a:highlight>
                <a:latin typeface="open sans" panose="020B0606030504020204" pitchFamily="34" charset="0"/>
              </a:rPr>
              <a:t> criteria and can retain this status.</a:t>
            </a:r>
            <a:endParaRPr lang="en-GB" b="0" i="0" dirty="0">
              <a:solidFill>
                <a:srgbClr val="000000"/>
              </a:solidFill>
              <a:effectLst/>
              <a:highlight>
                <a:srgbClr val="FFFFFF"/>
              </a:highlight>
              <a:latin typeface="Arial" panose="020B0604020202020204" pitchFamily="34" charset="0"/>
            </a:endParaRPr>
          </a:p>
          <a:p>
            <a:pPr lvl="0">
              <a:spcBef>
                <a:spcPts val="0"/>
              </a:spcBef>
              <a:buNone/>
            </a:pPr>
            <a:endParaRPr dirty="0"/>
          </a:p>
        </p:txBody>
      </p:sp>
    </p:spTree>
    <p:extLst>
      <p:ext uri="{BB962C8B-B14F-4D97-AF65-F5344CB8AC3E}">
        <p14:creationId xmlns:p14="http://schemas.microsoft.com/office/powerpoint/2010/main" val="1427384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Once awarded support due to being a care leaver this status is awarded for the duration of the student’s studies. Further evidence is therefore not required in subsequent years.</a:t>
            </a:r>
          </a:p>
          <a:p>
            <a:pPr lvl="0">
              <a:spcBef>
                <a:spcPts val="0"/>
              </a:spcBef>
              <a:buNone/>
            </a:pPr>
            <a:endParaRPr lang="en-GB" dirty="0"/>
          </a:p>
          <a:p>
            <a:pPr lvl="0">
              <a:spcBef>
                <a:spcPts val="0"/>
              </a:spcBef>
              <a:buNone/>
            </a:pPr>
            <a:r>
              <a:rPr lang="en-GB" dirty="0"/>
              <a:t>Acceptable evidence is a signed and dated letter from the council or local authority confirming the student is a Care Leaver or has left care from the local authority and also confirming: </a:t>
            </a:r>
          </a:p>
          <a:p>
            <a:pPr lvl="0">
              <a:spcBef>
                <a:spcPts val="0"/>
              </a:spcBef>
              <a:buNone/>
            </a:pPr>
            <a:endParaRPr lang="en-GB" dirty="0"/>
          </a:p>
          <a:p>
            <a:pPr lvl="0">
              <a:spcBef>
                <a:spcPts val="0"/>
              </a:spcBef>
              <a:buNone/>
            </a:pPr>
            <a:r>
              <a:rPr lang="en-GB" dirty="0"/>
              <a:t>that they were looked after by a local authority (including being in care of foster parents),</a:t>
            </a:r>
          </a:p>
          <a:p>
            <a:pPr lvl="0">
              <a:spcBef>
                <a:spcPts val="0"/>
              </a:spcBef>
              <a:buNone/>
            </a:pPr>
            <a:r>
              <a:rPr lang="en-GB" dirty="0"/>
              <a:t>the dates they were in care which needs to cover at least 3 months between age of 16 and 1st day of 1st AY</a:t>
            </a:r>
          </a:p>
          <a:p>
            <a:pPr lvl="0">
              <a:spcBef>
                <a:spcPts val="0"/>
              </a:spcBef>
              <a:buNone/>
            </a:pPr>
            <a:r>
              <a:rPr lang="en-GB" dirty="0"/>
              <a:t>that they have not returned to the care of their parent(s) prior to the start of their course.</a:t>
            </a:r>
          </a:p>
          <a:p>
            <a:pPr lvl="0">
              <a:spcBef>
                <a:spcPts val="0"/>
              </a:spcBef>
              <a:buNone/>
            </a:pPr>
            <a:endParaRPr lang="en-GB" dirty="0"/>
          </a:p>
          <a:p>
            <a:pPr lvl="0">
              <a:spcBef>
                <a:spcPts val="0"/>
              </a:spcBef>
              <a:buNone/>
            </a:pPr>
            <a:r>
              <a:rPr lang="en-GB" dirty="0"/>
              <a:t>The key stipulation is that the student has been placed under the care of the local authority. </a:t>
            </a:r>
          </a:p>
          <a:p>
            <a:pPr lvl="0">
              <a:spcBef>
                <a:spcPts val="0"/>
              </a:spcBef>
              <a:buNone/>
            </a:pPr>
            <a:endParaRPr lang="en-GB" dirty="0"/>
          </a:p>
          <a:p>
            <a:pPr lvl="0">
              <a:spcBef>
                <a:spcPts val="0"/>
              </a:spcBef>
              <a:buNone/>
            </a:pPr>
            <a:r>
              <a:rPr lang="en-GB" dirty="0"/>
              <a:t>Students who have been housed by private charities and other companies who house and look after students will fall under the estranged category. </a:t>
            </a:r>
          </a:p>
          <a:p>
            <a:pPr lvl="0">
              <a:spcBef>
                <a:spcPts val="0"/>
              </a:spcBef>
              <a:buNone/>
            </a:pPr>
            <a:endParaRPr lang="en-GB" dirty="0"/>
          </a:p>
          <a:p>
            <a:pPr lvl="0">
              <a:spcBef>
                <a:spcPts val="0"/>
              </a:spcBef>
              <a:buNone/>
            </a:pPr>
            <a:r>
              <a:rPr lang="en-GB" dirty="0"/>
              <a:t>If a student has returned to the legal care of their parents before the 1st day of the 1st AY of their course, they will revert to being financially dependent on parents and the relevant details will need to be provided. </a:t>
            </a:r>
          </a:p>
          <a:p>
            <a:pPr lvl="0">
              <a:spcBef>
                <a:spcPts val="0"/>
              </a:spcBef>
              <a:buNone/>
            </a:pPr>
            <a:endParaRPr lang="en-GB" dirty="0"/>
          </a:p>
          <a:p>
            <a:pPr lvl="0">
              <a:spcBef>
                <a:spcPts val="0"/>
              </a:spcBef>
              <a:buNone/>
            </a:pPr>
            <a:r>
              <a:rPr lang="en-GB" dirty="0"/>
              <a:t>If a student returns to their parents following the 1st day of the 1st AY, they have already met care leaver criteria and can retain this status.</a:t>
            </a:r>
          </a:p>
          <a:p>
            <a:pPr lvl="0">
              <a:spcBef>
                <a:spcPts val="0"/>
              </a:spcBef>
              <a:buNone/>
            </a:pPr>
            <a:endParaRPr dirty="0"/>
          </a:p>
        </p:txBody>
      </p:sp>
    </p:spTree>
    <p:extLst>
      <p:ext uri="{BB962C8B-B14F-4D97-AF65-F5344CB8AC3E}">
        <p14:creationId xmlns:p14="http://schemas.microsoft.com/office/powerpoint/2010/main" val="91264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If a student has had no contact or limited contact (verbal or written) with their biological/adoptive parent(s) &amp; no longer have what they would class as a supportive relationship for any amount of time, they can be assessed as an independent student on the basis of estrangement.</a:t>
            </a:r>
          </a:p>
          <a:p>
            <a:pPr lvl="0">
              <a:spcBef>
                <a:spcPts val="0"/>
              </a:spcBef>
              <a:buNone/>
            </a:pPr>
            <a:endParaRPr lang="en-GB" dirty="0"/>
          </a:p>
          <a:p>
            <a:pPr lvl="0">
              <a:spcBef>
                <a:spcPts val="0"/>
              </a:spcBef>
              <a:buNone/>
            </a:pPr>
            <a:r>
              <a:rPr lang="en-GB" dirty="0"/>
              <a:t>For a limited amount of contact to be considered SLC would need a full explanation on the nature of the contact they have had and this would then be assessed on a case by case basis.</a:t>
            </a:r>
          </a:p>
          <a:p>
            <a:pPr lvl="0">
              <a:spcBef>
                <a:spcPts val="0"/>
              </a:spcBef>
              <a:buNone/>
            </a:pPr>
            <a:endParaRPr lang="en-GB" dirty="0"/>
          </a:p>
          <a:p>
            <a:pPr lvl="0">
              <a:spcBef>
                <a:spcPts val="0"/>
              </a:spcBef>
              <a:buNone/>
            </a:pPr>
            <a:r>
              <a:rPr lang="en-GB" dirty="0"/>
              <a:t>Students who have a legal guardian should also apply as an estranged student. </a:t>
            </a:r>
          </a:p>
          <a:p>
            <a:pPr lvl="0">
              <a:spcBef>
                <a:spcPts val="0"/>
              </a:spcBef>
              <a:buNone/>
            </a:pPr>
            <a:endParaRPr lang="en-GB" dirty="0"/>
          </a:p>
          <a:p>
            <a:pPr lvl="0">
              <a:spcBef>
                <a:spcPts val="0"/>
              </a:spcBef>
              <a:buNone/>
            </a:pPr>
            <a:r>
              <a:rPr lang="en-GB" dirty="0"/>
              <a:t>A legal guardianship / court order would not be sufficient evidence as this does not confirm the current situation with the student’s parents.</a:t>
            </a:r>
          </a:p>
          <a:p>
            <a:pPr lvl="0">
              <a:spcBef>
                <a:spcPts val="0"/>
              </a:spcBef>
              <a:buNone/>
            </a:pPr>
            <a:endParaRPr lang="en-GB" dirty="0"/>
          </a:p>
          <a:p>
            <a:pPr lvl="0">
              <a:spcBef>
                <a:spcPts val="0"/>
              </a:spcBef>
              <a:buNone/>
            </a:pPr>
            <a:r>
              <a:rPr lang="en-GB" dirty="0"/>
              <a:t>The legal guardian is not able to act as a sponsor on the student’s application.</a:t>
            </a:r>
          </a:p>
          <a:p>
            <a:pPr lvl="0">
              <a:spcBef>
                <a:spcPts val="0"/>
              </a:spcBef>
              <a:buNone/>
            </a:pPr>
            <a:endParaRPr lang="en-GB" dirty="0"/>
          </a:p>
          <a:p>
            <a:pPr lvl="0">
              <a:spcBef>
                <a:spcPts val="0"/>
              </a:spcBef>
              <a:buNone/>
            </a:pPr>
            <a:r>
              <a:rPr lang="en-GB" dirty="0"/>
              <a:t>If the student has been legally adopted, then SLC would require their adoptive parents to provide their income details in support of the application.</a:t>
            </a:r>
          </a:p>
        </p:txBody>
      </p:sp>
    </p:spTree>
    <p:extLst>
      <p:ext uri="{BB962C8B-B14F-4D97-AF65-F5344CB8AC3E}">
        <p14:creationId xmlns:p14="http://schemas.microsoft.com/office/powerpoint/2010/main" val="328257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417366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If a student has had no contact or limited contact (verbal or written) with their biological/adoptive parent(s) &amp; no longer have what they would class as a supportive relationship for any amount of time, they can be assessed as an independent student on the basis of estrangement.</a:t>
            </a:r>
          </a:p>
          <a:p>
            <a:pPr lvl="0">
              <a:spcBef>
                <a:spcPts val="0"/>
              </a:spcBef>
              <a:buNone/>
            </a:pPr>
            <a:endParaRPr lang="en-GB" dirty="0"/>
          </a:p>
          <a:p>
            <a:pPr lvl="0">
              <a:spcBef>
                <a:spcPts val="0"/>
              </a:spcBef>
              <a:buNone/>
            </a:pPr>
            <a:r>
              <a:rPr lang="en-GB" dirty="0"/>
              <a:t>For a limited amount of contact to be considered SLC would need a full explanation on the nature of the contact they have had and this would then be assessed on a case by case basis.</a:t>
            </a:r>
          </a:p>
          <a:p>
            <a:pPr lvl="0">
              <a:spcBef>
                <a:spcPts val="0"/>
              </a:spcBef>
              <a:buNone/>
            </a:pPr>
            <a:endParaRPr lang="en-GB" dirty="0"/>
          </a:p>
          <a:p>
            <a:pPr lvl="0">
              <a:spcBef>
                <a:spcPts val="0"/>
              </a:spcBef>
              <a:buNone/>
            </a:pPr>
            <a:r>
              <a:rPr lang="en-GB" dirty="0"/>
              <a:t>Students who have a legal guardian should also apply as an estranged student. </a:t>
            </a:r>
          </a:p>
          <a:p>
            <a:pPr lvl="0">
              <a:spcBef>
                <a:spcPts val="0"/>
              </a:spcBef>
              <a:buNone/>
            </a:pPr>
            <a:endParaRPr lang="en-GB" dirty="0"/>
          </a:p>
          <a:p>
            <a:pPr lvl="0">
              <a:spcBef>
                <a:spcPts val="0"/>
              </a:spcBef>
              <a:buNone/>
            </a:pPr>
            <a:r>
              <a:rPr lang="en-GB" dirty="0"/>
              <a:t>A legal guardianship / court order would not be sufficient evidence as this does not confirm the current situation with the student’s parents.</a:t>
            </a:r>
          </a:p>
          <a:p>
            <a:pPr lvl="0">
              <a:spcBef>
                <a:spcPts val="0"/>
              </a:spcBef>
              <a:buNone/>
            </a:pPr>
            <a:endParaRPr lang="en-GB" dirty="0"/>
          </a:p>
          <a:p>
            <a:pPr lvl="0">
              <a:spcBef>
                <a:spcPts val="0"/>
              </a:spcBef>
              <a:buNone/>
            </a:pPr>
            <a:r>
              <a:rPr lang="en-GB" dirty="0"/>
              <a:t>The legal guardian is not able to act as a sponsor on the student’s application.</a:t>
            </a:r>
          </a:p>
          <a:p>
            <a:pPr lvl="0">
              <a:spcBef>
                <a:spcPts val="0"/>
              </a:spcBef>
              <a:buNone/>
            </a:pPr>
            <a:endParaRPr lang="en-GB" dirty="0"/>
          </a:p>
          <a:p>
            <a:pPr lvl="0">
              <a:spcBef>
                <a:spcPts val="0"/>
              </a:spcBef>
              <a:buNone/>
            </a:pPr>
            <a:r>
              <a:rPr lang="en-GB" dirty="0"/>
              <a:t>If the student has been legally adopted, then SLC would require their adoptive parents to provide their income details in support of the application.</a:t>
            </a:r>
            <a:endParaRPr dirty="0"/>
          </a:p>
        </p:txBody>
      </p:sp>
    </p:spTree>
    <p:extLst>
      <p:ext uri="{BB962C8B-B14F-4D97-AF65-F5344CB8AC3E}">
        <p14:creationId xmlns:p14="http://schemas.microsoft.com/office/powerpoint/2010/main" val="3282575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FF14183B-ED0F-743F-6228-2785F7672458}"/>
            </a:ext>
          </a:extLst>
        </p:cNvPr>
        <p:cNvGrpSpPr/>
        <p:nvPr/>
      </p:nvGrpSpPr>
      <p:grpSpPr>
        <a:xfrm>
          <a:off x="0" y="0"/>
          <a:ext cx="0" cy="0"/>
          <a:chOff x="0" y="0"/>
          <a:chExt cx="0" cy="0"/>
        </a:xfrm>
      </p:grpSpPr>
      <p:sp>
        <p:nvSpPr>
          <p:cNvPr id="434" name="Shape 434">
            <a:extLst>
              <a:ext uri="{FF2B5EF4-FFF2-40B4-BE49-F238E27FC236}">
                <a16:creationId xmlns:a16="http://schemas.microsoft.com/office/drawing/2014/main" id="{97ED635E-891F-CAF1-B974-FA2E5653B156}"/>
              </a:ext>
            </a:extLst>
          </p:cNvPr>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a:extLst>
              <a:ext uri="{FF2B5EF4-FFF2-40B4-BE49-F238E27FC236}">
                <a16:creationId xmlns:a16="http://schemas.microsoft.com/office/drawing/2014/main" id="{07DC6F0A-BD74-A0F5-4A08-21F1A03AE5D0}"/>
              </a:ext>
            </a:extLst>
          </p:cNvPr>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If a student has had no contact or limited contact (verbal or written) with their biological/adoptive parent(s) &amp; no longer have what they would class as a supportive relationship for any amount of time, they can be assessed as an independent student on the basis of estrangement.</a:t>
            </a:r>
          </a:p>
          <a:p>
            <a:pPr lvl="0">
              <a:spcBef>
                <a:spcPts val="0"/>
              </a:spcBef>
              <a:buNone/>
            </a:pPr>
            <a:endParaRPr lang="en-GB" dirty="0"/>
          </a:p>
          <a:p>
            <a:pPr lvl="0">
              <a:spcBef>
                <a:spcPts val="0"/>
              </a:spcBef>
              <a:buNone/>
            </a:pPr>
            <a:r>
              <a:rPr lang="en-GB" dirty="0"/>
              <a:t>For a limited amount of contact to be considered SLC would need a full explanation on the nature of the contact they have had and this would then be assessed on a case by case basis.</a:t>
            </a:r>
          </a:p>
          <a:p>
            <a:pPr lvl="0">
              <a:spcBef>
                <a:spcPts val="0"/>
              </a:spcBef>
              <a:buNone/>
            </a:pPr>
            <a:endParaRPr lang="en-GB" dirty="0"/>
          </a:p>
          <a:p>
            <a:pPr lvl="0">
              <a:spcBef>
                <a:spcPts val="0"/>
              </a:spcBef>
              <a:buNone/>
            </a:pPr>
            <a:r>
              <a:rPr lang="en-GB" dirty="0"/>
              <a:t>Students who have a legal guardian should also apply as an estranged student. </a:t>
            </a:r>
          </a:p>
          <a:p>
            <a:pPr lvl="0">
              <a:spcBef>
                <a:spcPts val="0"/>
              </a:spcBef>
              <a:buNone/>
            </a:pPr>
            <a:endParaRPr lang="en-GB" dirty="0"/>
          </a:p>
          <a:p>
            <a:pPr lvl="0">
              <a:spcBef>
                <a:spcPts val="0"/>
              </a:spcBef>
              <a:buNone/>
            </a:pPr>
            <a:r>
              <a:rPr lang="en-GB" dirty="0"/>
              <a:t>A legal guardianship / court order would not be sufficient evidence as this does not confirm the current situation with the student’s parents.</a:t>
            </a:r>
          </a:p>
          <a:p>
            <a:pPr lvl="0">
              <a:spcBef>
                <a:spcPts val="0"/>
              </a:spcBef>
              <a:buNone/>
            </a:pPr>
            <a:endParaRPr lang="en-GB" dirty="0"/>
          </a:p>
          <a:p>
            <a:pPr lvl="0">
              <a:spcBef>
                <a:spcPts val="0"/>
              </a:spcBef>
              <a:buNone/>
            </a:pPr>
            <a:r>
              <a:rPr lang="en-GB" dirty="0"/>
              <a:t>The legal guardian is not able to act as a sponsor on the student’s application.</a:t>
            </a:r>
          </a:p>
          <a:p>
            <a:pPr lvl="0">
              <a:spcBef>
                <a:spcPts val="0"/>
              </a:spcBef>
              <a:buNone/>
            </a:pPr>
            <a:endParaRPr lang="en-GB" dirty="0"/>
          </a:p>
          <a:p>
            <a:pPr lvl="0">
              <a:spcBef>
                <a:spcPts val="0"/>
              </a:spcBef>
              <a:buNone/>
            </a:pPr>
            <a:r>
              <a:rPr lang="en-GB" dirty="0"/>
              <a:t>If the student has been legally adopted, then SLC would require their adoptive parents to provide their income details in support of the application.</a:t>
            </a:r>
            <a:endParaRPr dirty="0"/>
          </a:p>
        </p:txBody>
      </p:sp>
    </p:spTree>
    <p:extLst>
      <p:ext uri="{BB962C8B-B14F-4D97-AF65-F5344CB8AC3E}">
        <p14:creationId xmlns:p14="http://schemas.microsoft.com/office/powerpoint/2010/main" val="215155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32</a:t>
            </a:fld>
            <a:endParaRPr lang="en-GB" altLang="en-GB"/>
          </a:p>
        </p:txBody>
      </p:sp>
    </p:spTree>
    <p:extLst>
      <p:ext uri="{BB962C8B-B14F-4D97-AF65-F5344CB8AC3E}">
        <p14:creationId xmlns:p14="http://schemas.microsoft.com/office/powerpoint/2010/main" val="98230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71% of students in the survey said they had thought about dropping out of university at some point, with the most common reasons being their mental health (59%) and money worries (54%).</a:t>
            </a:r>
          </a:p>
          <a:p>
            <a:endParaRPr lang="en-GB" dirty="0"/>
          </a:p>
          <a:p>
            <a:r>
              <a:rPr lang="en-GB" dirty="0"/>
              <a:t>Over four in five students in the survey said they worry about making ends meet. This is consistent with the results from the 2022 survey, indicating how little has changed in the last year to improve the situation for students.</a:t>
            </a:r>
          </a:p>
          <a:p>
            <a:endParaRPr lang="en-GB" dirty="0"/>
          </a:p>
          <a:p>
            <a:r>
              <a:rPr lang="en-GB" dirty="0"/>
              <a:t>Money worries can impact a range of aspects of a student's life. The three most common areas of life that students told us were impacted by their financial issues were their diet (49%), mental health (55%) and social life (62%).</a:t>
            </a:r>
          </a:p>
          <a:p>
            <a:endParaRPr lang="en-GB" dirty="0"/>
          </a:p>
          <a:p>
            <a:r>
              <a:rPr lang="en-GB" dirty="0"/>
              <a:t>About half of the students who got in touch said they were regularly skipping classes, with many saying they were hardly attending at all.</a:t>
            </a:r>
          </a:p>
          <a:p>
            <a:endParaRPr lang="en-GB" dirty="0"/>
          </a:p>
          <a:p>
            <a:r>
              <a:rPr lang="en-GB" dirty="0"/>
              <a:t>A lot of students pointed to financial difficulties forcing them to prioritise paid work over studying, a lack of enthusiasm for the format of lectures, low motivation to get up and go in, and the perception that attending classes was unlikely to improve their grades.</a:t>
            </a:r>
          </a:p>
          <a:p>
            <a:endParaRPr lang="en-GB" dirty="0"/>
          </a:p>
          <a:p>
            <a:r>
              <a:rPr lang="en-GB" dirty="0"/>
              <a:t>More than half of full-time students are working long hours in jobs to support themselves at university, spending nearly two days a week in paid employment during term time, owing to the cost of living crisis.</a:t>
            </a:r>
          </a:p>
          <a:p>
            <a:endParaRPr lang="en-GB" dirty="0"/>
          </a:p>
          <a:p>
            <a:r>
              <a:rPr lang="en-GB" dirty="0"/>
              <a:t>A survey of 10,000 full-time UK undergraduates by the Higher Education Policy Institute (</a:t>
            </a:r>
            <a:r>
              <a:rPr lang="en-GB" dirty="0" err="1"/>
              <a:t>Hepi</a:t>
            </a:r>
            <a:r>
              <a:rPr lang="en-GB" dirty="0"/>
              <a:t>) found a record 56% had paid employment while they were studying, working an average of 14.5 hours each week.</a:t>
            </a:r>
          </a:p>
          <a:p>
            <a:endParaRPr lang="en-GB" dirty="0"/>
          </a:p>
          <a:p>
            <a:r>
              <a:rPr lang="en-GB" dirty="0"/>
              <a:t>Experts said that the lack of maintenance support was creating a two-tier higher education system, with a widening divide between students who need to work long hours to survive while their better-off peers are free to concentrate on their studies and improve their grades.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900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11111"/>
                </a:solidFill>
                <a:effectLst/>
                <a:latin typeface="Graphik"/>
              </a:rPr>
              <a:t>In this year's survey, we have seen an increase in the proportions of students who are confused and uncertain about their Student Loans.</a:t>
            </a:r>
          </a:p>
          <a:p>
            <a:pPr algn="l"/>
            <a:endParaRPr lang="en-GB" b="0" i="0" dirty="0">
              <a:solidFill>
                <a:srgbClr val="111111"/>
              </a:solidFill>
              <a:effectLst/>
              <a:latin typeface="Graphik"/>
            </a:endParaRPr>
          </a:p>
          <a:p>
            <a:pPr algn="l"/>
            <a:r>
              <a:rPr lang="en-GB" b="0" i="0" dirty="0">
                <a:solidFill>
                  <a:srgbClr val="111111"/>
                </a:solidFill>
                <a:effectLst/>
                <a:latin typeface="Graphik"/>
              </a:rPr>
              <a:t>This was particularly noticeable when we asked students if they understand their Student Loan agreement. </a:t>
            </a:r>
          </a:p>
          <a:p>
            <a:pPr algn="l"/>
            <a:endParaRPr lang="en-GB" b="0" i="0" dirty="0">
              <a:solidFill>
                <a:srgbClr val="111111"/>
              </a:solidFill>
              <a:effectLst/>
              <a:latin typeface="Graphik"/>
            </a:endParaRPr>
          </a:p>
          <a:p>
            <a:pPr algn="l"/>
            <a:r>
              <a:rPr lang="en-GB" b="0" i="0" dirty="0">
                <a:solidFill>
                  <a:srgbClr val="111111"/>
                </a:solidFill>
                <a:effectLst/>
                <a:latin typeface="Graphik"/>
              </a:rPr>
              <a:t>Among those in the survey who have a Student Loan, 45% said they don't fully understand the loan's repayment terms. </a:t>
            </a:r>
          </a:p>
          <a:p>
            <a:pPr algn="l"/>
            <a:endParaRPr lang="en-GB" b="0" i="0" dirty="0">
              <a:solidFill>
                <a:srgbClr val="111111"/>
              </a:solidFill>
              <a:effectLst/>
              <a:latin typeface="Graphik"/>
            </a:endParaRPr>
          </a:p>
          <a:p>
            <a:pPr algn="l"/>
            <a:r>
              <a:rPr lang="en-GB" b="0" i="0" dirty="0">
                <a:solidFill>
                  <a:srgbClr val="111111"/>
                </a:solidFill>
                <a:effectLst/>
                <a:latin typeface="Graphik"/>
              </a:rPr>
              <a:t>This is up from 40% who said this in the 2020 survey, and 38% who said the same in the 2021 survey.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740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DD2163-64F6-4D0B-A93D-29B2CEB1C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584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sz="1200" b="1" i="0" kern="1200" dirty="0">
              <a:solidFill>
                <a:schemeClr val="tx1"/>
              </a:solidFill>
              <a:effectLst/>
              <a:latin typeface="+mn-lt"/>
              <a:ea typeface="+mn-ea"/>
              <a:cs typeface="+mn-cs"/>
            </a:endParaRPr>
          </a:p>
          <a:p>
            <a:pPr algn="l"/>
            <a:r>
              <a:rPr lang="en-GB" b="0" i="0" dirty="0">
                <a:solidFill>
                  <a:srgbClr val="0B0C0C"/>
                </a:solidFill>
                <a:effectLst/>
                <a:latin typeface="Helvetica Neue"/>
              </a:rPr>
              <a:t>Full-time undergraduate 2023 to 2024 applications are now open!</a:t>
            </a:r>
          </a:p>
          <a:p>
            <a:pPr algn="l"/>
            <a:r>
              <a:rPr lang="en-GB" b="0" i="0" dirty="0">
                <a:solidFill>
                  <a:srgbClr val="0B0C0C"/>
                </a:solidFill>
                <a:effectLst/>
                <a:latin typeface="Helvetica Neue"/>
              </a:rPr>
              <a:t>It’s quick and easy to apply, it should take less than 30 minutes.</a:t>
            </a:r>
          </a:p>
          <a:p>
            <a:pPr algn="l"/>
            <a:endParaRPr lang="en-GB" b="0" i="0" dirty="0">
              <a:solidFill>
                <a:srgbClr val="0B0C0C"/>
              </a:solidFill>
              <a:effectLst/>
              <a:latin typeface="Helvetica Neue"/>
            </a:endParaRPr>
          </a:p>
          <a:p>
            <a:pPr algn="l"/>
            <a:r>
              <a:rPr lang="en-GB" b="0" i="0" dirty="0">
                <a:solidFill>
                  <a:srgbClr val="0B0C0C"/>
                </a:solidFill>
                <a:effectLst/>
                <a:latin typeface="Helvetica Neue"/>
              </a:rPr>
              <a:t>Don’t worry if you’ve missed the new student deadline – there’s still time! </a:t>
            </a:r>
            <a:r>
              <a:rPr lang="en-GB" b="0" i="0" u="sng" dirty="0">
                <a:solidFill>
                  <a:srgbClr val="005EA5"/>
                </a:solidFill>
                <a:effectLst/>
                <a:latin typeface="Helvetica Neue"/>
                <a:hlinkClick r:id="rId3"/>
              </a:rPr>
              <a:t>Sign in or create an account</a:t>
            </a:r>
            <a:r>
              <a:rPr lang="en-GB" b="0" i="0" dirty="0">
                <a:solidFill>
                  <a:srgbClr val="0B0C0C"/>
                </a:solidFill>
                <a:effectLst/>
                <a:latin typeface="Helvetica Neue"/>
              </a:rPr>
              <a:t> and apply now! </a:t>
            </a:r>
          </a:p>
          <a:p>
            <a:pPr algn="l"/>
            <a:endParaRPr lang="en-GB" b="0" i="0" dirty="0">
              <a:solidFill>
                <a:srgbClr val="0B0C0C"/>
              </a:solidFill>
              <a:effectLst/>
              <a:latin typeface="Helvetica Neue"/>
            </a:endParaRPr>
          </a:p>
          <a:p>
            <a:pPr algn="l"/>
            <a:r>
              <a:rPr lang="en-GB" b="0" i="0" dirty="0">
                <a:solidFill>
                  <a:srgbClr val="0B0C0C"/>
                </a:solidFill>
                <a:effectLst/>
                <a:latin typeface="Helvetica Neue"/>
              </a:rPr>
              <a:t>To make sure you get some money for the start of your course we may award you the minimum amount while we review your application.</a:t>
            </a:r>
          </a:p>
          <a:p>
            <a:pPr algn="l"/>
            <a:endParaRPr lang="en-GB" b="0" i="0" dirty="0">
              <a:solidFill>
                <a:srgbClr val="0B0C0C"/>
              </a:solidFill>
              <a:effectLst/>
              <a:latin typeface="Helvetica Neue"/>
            </a:endParaRPr>
          </a:p>
          <a:p>
            <a:pPr algn="l"/>
            <a:r>
              <a:rPr lang="en-GB" b="0" i="0" dirty="0">
                <a:solidFill>
                  <a:srgbClr val="0B0C0C"/>
                </a:solidFill>
                <a:effectLst/>
                <a:latin typeface="Helvetica Neue"/>
              </a:rPr>
              <a:t>Continuing students have until 23 June 2023 to re-apply to make sure your funding is in place for the start of your term. If you apply late, your money might be late!</a:t>
            </a:r>
          </a:p>
          <a:p>
            <a:pPr algn="l"/>
            <a:r>
              <a:rPr lang="en-GB" b="0" i="0" dirty="0">
                <a:solidFill>
                  <a:srgbClr val="0B0C0C"/>
                </a:solidFill>
                <a:effectLst/>
                <a:latin typeface="Helvetica Neue"/>
              </a:rPr>
              <a:t>Find out more about </a:t>
            </a:r>
            <a:r>
              <a:rPr lang="en-GB" b="0" i="0" u="sng" dirty="0">
                <a:solidFill>
                  <a:srgbClr val="005EA5"/>
                </a:solidFill>
                <a:effectLst/>
                <a:latin typeface="Helvetica Neue"/>
                <a:hlinkClick r:id="rId4"/>
              </a:rPr>
              <a:t>applying late</a:t>
            </a:r>
            <a:r>
              <a:rPr lang="en-GB" b="0" i="0" dirty="0">
                <a:solidFill>
                  <a:srgbClr val="0B0C0C"/>
                </a:solidFill>
                <a:effectLst/>
                <a:latin typeface="Helvetica Neue"/>
              </a:rPr>
              <a:t>.</a:t>
            </a:r>
          </a:p>
          <a:p>
            <a:pPr algn="l"/>
            <a:endParaRPr lang="en-GB" b="0" i="0" dirty="0">
              <a:solidFill>
                <a:srgbClr val="0B0C0C"/>
              </a:solidFill>
              <a:effectLst/>
              <a:latin typeface="Helvetica Neue"/>
            </a:endParaRPr>
          </a:p>
          <a:p>
            <a:pPr algn="l"/>
            <a:r>
              <a:rPr lang="en-GB" b="0" i="0" dirty="0">
                <a:solidFill>
                  <a:srgbClr val="0B0C0C"/>
                </a:solidFill>
                <a:effectLst/>
                <a:latin typeface="Helvetica Neue"/>
              </a:rPr>
              <a:t>EU Tuition Fee only applications for 2023 to 2024 are now open! If you qualify for Tuition Fee only, complete a paper </a:t>
            </a:r>
            <a:r>
              <a:rPr lang="en-GB" b="0" i="0" u="sng" dirty="0">
                <a:solidFill>
                  <a:srgbClr val="011C44"/>
                </a:solidFill>
                <a:effectLst/>
                <a:latin typeface="Helvetica Neue"/>
                <a:hlinkClick r:id="rId5"/>
              </a:rPr>
              <a:t>EU Tuition Fee only application form</a:t>
            </a:r>
            <a:r>
              <a:rPr lang="en-GB" b="0" i="0" dirty="0">
                <a:solidFill>
                  <a:srgbClr val="0B0C0C"/>
                </a:solidFill>
                <a:effectLst/>
                <a:latin typeface="Helvetica Neue"/>
              </a:rPr>
              <a:t>.</a:t>
            </a:r>
          </a:p>
          <a:p>
            <a:endParaRPr lang="en-GB"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553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ea typeface="ＭＳ Ｐゴシック" pitchFamily="34" charset="-128"/>
              </a:rPr>
              <a:t>https://www.gov.uk/guidance/understanding-living-costs-while-studying-at-university-or-college</a:t>
            </a:r>
          </a:p>
          <a:p>
            <a:endParaRPr lang="en-GB" dirty="0">
              <a:ea typeface="ＭＳ Ｐゴシック" pitchFamily="34" charset="-128"/>
            </a:endParaRPr>
          </a:p>
          <a:p>
            <a:r>
              <a:rPr lang="en-GB" dirty="0">
                <a:ea typeface="ＭＳ Ｐゴシック" pitchFamily="34" charset="-128"/>
              </a:rPr>
              <a:t>If there is more than one dependant child in the same household, a standard allowance of £1,130 is deducted from the household income for each of these additional dependants.  If there is more than one student from the same household in higher education (depending on household income) a further reduction may be possible through applying split contributions (expected parental contribution to a students maintenance costs)</a:t>
            </a:r>
          </a:p>
          <a:p>
            <a:endParaRPr lang="en-GB" dirty="0">
              <a:ea typeface="ＭＳ Ｐゴシック" pitchFamily="34" charset="-128"/>
            </a:endParaRPr>
          </a:p>
          <a:p>
            <a:r>
              <a:rPr lang="en-GB" dirty="0">
                <a:ea typeface="ＭＳ Ｐゴシック" pitchFamily="34" charset="-128"/>
              </a:rPr>
              <a:t>For example, in a household with two students and a household contribution of £500, this would be divided between the two students. Where students in the same household fall under different student finance regulations, their household contribution would be calculated according to the regulations which apply to their individual circumstances. The household contribution is then divided by the number of students in that household.</a:t>
            </a:r>
          </a:p>
          <a:p>
            <a:pPr hangingPunct="0"/>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679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Understanding the residency status requirements to be eligible for student support can be complex, but guidance is available online:</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practitioners: SFE Assessing Eligibility Guidance Chapter</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www.practitioners.slc.co.uk/policy</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students: General eligibility guidance on GOV.UK</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www.gov.uk/student-finance/who-qualifies</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hangingPunct="0"/>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53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Understanding the residency status requirements to be eligible for student support can be complex, but guidance is available online:</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practitioners: SFE Assessing Eligibility Guidance Chapter</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www.practitioners.slc.co.uk/policy</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students: General eligibility guidance on GOV.UK</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www.gov.uk/student-finance/who-qualifies</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hangingPunct="0"/>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8962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Links in text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https://www.gov.uk/guidance/understanding-living-costs-while-studying-at-university-or-college</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https://discoveruni.gov.uk/how-will-i-pay-for-it/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https://www.savethestudent.org/student-finance</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https://www.moneysavingexpert.com/students/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https://www.thisismoney.co.uk/money/studentfinance/article-1633418/Student-budget-calculator-spend-fund-it.html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802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 for me?</a:t>
            </a:r>
          </a:p>
        </p:txBody>
      </p:sp>
      <p:sp>
        <p:nvSpPr>
          <p:cNvPr id="4" name="Slide Number Placeholder 3"/>
          <p:cNvSpPr>
            <a:spLocks noGrp="1"/>
          </p:cNvSpPr>
          <p:nvPr>
            <p:ph type="sldNum" sz="quarter" idx="5"/>
          </p:nvPr>
        </p:nvSpPr>
        <p:spPr/>
        <p:txBody>
          <a:bodyPr/>
          <a:lstStyle/>
          <a:p>
            <a:fld id="{3650815E-B970-415A-9D0C-CBEF2BEA85DD}" type="slidenum">
              <a:rPr lang="en-GB" smtClean="0"/>
              <a:t>41</a:t>
            </a:fld>
            <a:endParaRPr lang="en-GB"/>
          </a:p>
        </p:txBody>
      </p:sp>
    </p:spTree>
    <p:extLst>
      <p:ext uri="{BB962C8B-B14F-4D97-AF65-F5344CB8AC3E}">
        <p14:creationId xmlns:p14="http://schemas.microsoft.com/office/powerpoint/2010/main" val="287218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23931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6BC3-6117-4E1D-B9D9-E7699CC24D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a:extLst>
            <a:ext uri="{FF2B5EF4-FFF2-40B4-BE49-F238E27FC236}">
              <a16:creationId xmlns:a16="http://schemas.microsoft.com/office/drawing/2014/main" id="{B24ED5D8-A448-4407-D262-8C47A798E3E6}"/>
            </a:ext>
          </a:extLst>
        </p:cNvPr>
        <p:cNvGrpSpPr/>
        <p:nvPr/>
      </p:nvGrpSpPr>
      <p:grpSpPr>
        <a:xfrm>
          <a:off x="0" y="0"/>
          <a:ext cx="0" cy="0"/>
          <a:chOff x="0" y="0"/>
          <a:chExt cx="0" cy="0"/>
        </a:xfrm>
      </p:grpSpPr>
      <p:sp>
        <p:nvSpPr>
          <p:cNvPr id="434" name="Shape 434">
            <a:extLst>
              <a:ext uri="{FF2B5EF4-FFF2-40B4-BE49-F238E27FC236}">
                <a16:creationId xmlns:a16="http://schemas.microsoft.com/office/drawing/2014/main" id="{E4327999-BF08-6DD0-B561-8D5D70935D4F}"/>
              </a:ext>
            </a:extLst>
          </p:cNvPr>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a:extLst>
              <a:ext uri="{FF2B5EF4-FFF2-40B4-BE49-F238E27FC236}">
                <a16:creationId xmlns:a16="http://schemas.microsoft.com/office/drawing/2014/main" id="{E474B6BB-8924-BEE8-E676-4D81B9C8010F}"/>
              </a:ext>
            </a:extLst>
          </p:cNvPr>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r>
              <a:rPr lang="en-GB" dirty="0"/>
              <a:t>If a student has had no contact or limited contact (verbal or written) with their biological/adoptive parent(s) &amp; no longer have what they would class as a supportive relationship for any amount of time, they can be assessed as an independent student on the basis of estrangement.</a:t>
            </a:r>
          </a:p>
          <a:p>
            <a:pPr lvl="0">
              <a:spcBef>
                <a:spcPts val="0"/>
              </a:spcBef>
              <a:buNone/>
            </a:pPr>
            <a:endParaRPr lang="en-GB" dirty="0"/>
          </a:p>
          <a:p>
            <a:pPr lvl="0">
              <a:spcBef>
                <a:spcPts val="0"/>
              </a:spcBef>
              <a:buNone/>
            </a:pPr>
            <a:r>
              <a:rPr lang="en-GB" dirty="0"/>
              <a:t>For a limited amount of contact to be considered SLC would need a full explanation on the nature of the contact they have had and this would then be assessed on a case by case basis.</a:t>
            </a:r>
          </a:p>
          <a:p>
            <a:pPr lvl="0">
              <a:spcBef>
                <a:spcPts val="0"/>
              </a:spcBef>
              <a:buNone/>
            </a:pPr>
            <a:endParaRPr lang="en-GB" dirty="0"/>
          </a:p>
          <a:p>
            <a:pPr lvl="0">
              <a:spcBef>
                <a:spcPts val="0"/>
              </a:spcBef>
              <a:buNone/>
            </a:pPr>
            <a:r>
              <a:rPr lang="en-GB" dirty="0"/>
              <a:t>Students who have a legal guardian should also apply as an estranged student. </a:t>
            </a:r>
          </a:p>
          <a:p>
            <a:pPr lvl="0">
              <a:spcBef>
                <a:spcPts val="0"/>
              </a:spcBef>
              <a:buNone/>
            </a:pPr>
            <a:endParaRPr lang="en-GB" dirty="0"/>
          </a:p>
          <a:p>
            <a:pPr lvl="0">
              <a:spcBef>
                <a:spcPts val="0"/>
              </a:spcBef>
              <a:buNone/>
            </a:pPr>
            <a:r>
              <a:rPr lang="en-GB" dirty="0"/>
              <a:t>A legal guardianship / court order would not be sufficient evidence as this does not confirm the current situation with the student’s parents.</a:t>
            </a:r>
          </a:p>
          <a:p>
            <a:pPr lvl="0">
              <a:spcBef>
                <a:spcPts val="0"/>
              </a:spcBef>
              <a:buNone/>
            </a:pPr>
            <a:endParaRPr lang="en-GB" dirty="0"/>
          </a:p>
          <a:p>
            <a:pPr lvl="0">
              <a:spcBef>
                <a:spcPts val="0"/>
              </a:spcBef>
              <a:buNone/>
            </a:pPr>
            <a:r>
              <a:rPr lang="en-GB" dirty="0"/>
              <a:t>The legal guardian is not able to act as a sponsor on the student’s application.</a:t>
            </a:r>
          </a:p>
          <a:p>
            <a:pPr lvl="0">
              <a:spcBef>
                <a:spcPts val="0"/>
              </a:spcBef>
              <a:buNone/>
            </a:pPr>
            <a:endParaRPr lang="en-GB" dirty="0"/>
          </a:p>
          <a:p>
            <a:pPr lvl="0">
              <a:spcBef>
                <a:spcPts val="0"/>
              </a:spcBef>
              <a:buNone/>
            </a:pPr>
            <a:r>
              <a:rPr lang="en-GB" dirty="0"/>
              <a:t>If the student has been legally adopted, then SLC would require their adoptive parents to provide their income details in support of the application.</a:t>
            </a:r>
            <a:endParaRPr dirty="0"/>
          </a:p>
        </p:txBody>
      </p:sp>
    </p:spTree>
    <p:extLst>
      <p:ext uri="{BB962C8B-B14F-4D97-AF65-F5344CB8AC3E}">
        <p14:creationId xmlns:p14="http://schemas.microsoft.com/office/powerpoint/2010/main" val="313956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dirty="0"/>
              <a:t>SLC play a central role in supporting the higher education (HE) and further education (FE) sectors. We do this by making timely and accurate payments of Maintenance Loans to learners and Tuition Fee Loans to HE and FE providers.</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SLC work with the Department for Education (DfE, England), and the devolved administrations in Scotland, Northern Ireland and Wales. We also work with the Student Awards Agency for Scotland (SAAS), the Education Authority for Northern Ireland (EANI), HE and FE providers and other delivery partners.</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SLC provide financial services (in the form of loans and grants) to over 2 million new and returning students annually, in colleges and universities across England, Northern Ireland, Scotland and Wales.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SLC have 9.4 million customers and manage a loan book worth £227.5bn.</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SLC Delivery Summary:</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manage the full end-to-end ‘apply, assess, pay and repay’ process for undergraduates in England and Wales and provide the payment and repayment parts of this service for Scotland and Northern Ireland; SLC also maintain the assessment systems and online portals used for applications and assessments in Northern Ireland</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manage a range of FE and Postgraduate products and services that are tailored to the differing requirements of Government Administrations, alongside various “targeted support” grants to enable people to overcome barriers to participation in FE and HE</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administer bursary payments on behalf of many UK HE providers</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work with HMRC to collect repayments through PAYE and self-assessment systems while directly collecting from borrowers outside the UK tax system or those nearing the end of their repayment term.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838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42826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10719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a:p>
        </p:txBody>
      </p:sp>
    </p:spTree>
    <p:extLst>
      <p:ext uri="{BB962C8B-B14F-4D97-AF65-F5344CB8AC3E}">
        <p14:creationId xmlns:p14="http://schemas.microsoft.com/office/powerpoint/2010/main" val="185717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dirty="0"/>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dirty="0"/>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41731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D85BF8E4-976A-4910-B4CB-C114DD1E166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F91BE35-402D-4467-A3C5-ACE7606B863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545F6B2-1260-4E76-9373-DE3C9FCA53A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C06A-483A-83DB-9F88-BC35C5F1C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AACBED-53C1-C699-1D14-E55743233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D80997-A1D0-2D44-9DDB-91120E8E9362}"/>
              </a:ext>
            </a:extLst>
          </p:cNvPr>
          <p:cNvSpPr>
            <a:spLocks noGrp="1"/>
          </p:cNvSpPr>
          <p:nvPr>
            <p:ph type="dt" sz="half" idx="10"/>
          </p:nvPr>
        </p:nvSpPr>
        <p:spPr/>
        <p:txBody>
          <a:bodyPr/>
          <a:lstStyle/>
          <a:p>
            <a:fld id="{6E5126EA-AF84-4E48-994A-36C6D3A31E5E}" type="datetimeFigureOut">
              <a:rPr lang="en-GB" smtClean="0"/>
              <a:t>09/04/2025</a:t>
            </a:fld>
            <a:endParaRPr lang="en-GB"/>
          </a:p>
        </p:txBody>
      </p:sp>
      <p:sp>
        <p:nvSpPr>
          <p:cNvPr id="5" name="Footer Placeholder 4">
            <a:extLst>
              <a:ext uri="{FF2B5EF4-FFF2-40B4-BE49-F238E27FC236}">
                <a16:creationId xmlns:a16="http://schemas.microsoft.com/office/drawing/2014/main" id="{A5DE1B9F-1D53-D89E-C06F-F1DE84C277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E5C192-7D65-5396-844A-3D1C6060832C}"/>
              </a:ext>
            </a:extLst>
          </p:cNvPr>
          <p:cNvSpPr>
            <a:spLocks noGrp="1"/>
          </p:cNvSpPr>
          <p:nvPr>
            <p:ph type="sldNum" sz="quarter" idx="12"/>
          </p:nvPr>
        </p:nvSpPr>
        <p:spPr/>
        <p:txBody>
          <a:bodyPr/>
          <a:lstStyle/>
          <a:p>
            <a:fld id="{9607CDA0-C5E8-4342-AF87-370BFC4C4695}" type="slidenum">
              <a:rPr lang="en-GB" smtClean="0"/>
              <a:t>‹#›</a:t>
            </a:fld>
            <a:endParaRPr lang="en-GB"/>
          </a:p>
        </p:txBody>
      </p:sp>
    </p:spTree>
    <p:extLst>
      <p:ext uri="{BB962C8B-B14F-4D97-AF65-F5344CB8AC3E}">
        <p14:creationId xmlns:p14="http://schemas.microsoft.com/office/powerpoint/2010/main" val="4193617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426131" y="435428"/>
            <a:ext cx="3932237" cy="685800"/>
          </a:xfrm>
        </p:spPr>
        <p:txBody>
          <a:bodyPr anchor="b">
            <a:normAutofit/>
          </a:bodyPr>
          <a:lstStyle>
            <a:lvl1pPr>
              <a:defRPr sz="3200"/>
            </a:lvl1pPr>
          </a:lstStyle>
          <a:p>
            <a:r>
              <a:rPr lang="en-US"/>
              <a:t>Insert slide header</a:t>
            </a:r>
            <a:endParaRPr lang="en-GB"/>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4736874" y="1183373"/>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426131" y="1240974"/>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a:t>
            </a:r>
          </a:p>
        </p:txBody>
      </p:sp>
    </p:spTree>
    <p:extLst>
      <p:ext uri="{BB962C8B-B14F-4D97-AF65-F5344CB8AC3E}">
        <p14:creationId xmlns:p14="http://schemas.microsoft.com/office/powerpoint/2010/main" val="140457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9249F-AEB5-6705-D4F6-1D485CB491CD}"/>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09/04/2025</a:t>
            </a:fld>
            <a:endParaRPr lang="en-GB"/>
          </a:p>
        </p:txBody>
      </p:sp>
      <p:sp>
        <p:nvSpPr>
          <p:cNvPr id="3" name="Footer Placeholder 2">
            <a:extLst>
              <a:ext uri="{FF2B5EF4-FFF2-40B4-BE49-F238E27FC236}">
                <a16:creationId xmlns:a16="http://schemas.microsoft.com/office/drawing/2014/main" id="{251E5925-C5D1-F03A-67DC-C18496D6161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83463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42A77B-FF48-40C1-9EF4-C887A8E218C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13763B0-80CC-45ED-AB64-DFD32B37A59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50563"/>
      </p:ext>
    </p:extLst>
  </p:cSld>
  <p:clrMapOvr>
    <a:masterClrMapping/>
  </p:clrMapOvr>
  <p:transition>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25938692-68A6-462D-8012-DF5AAA591A7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11AB802-89D8-4889-A782-614FE955B1F7}"/>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7.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1" name="Shape 437"/>
          <p:cNvSpPr txBox="1">
            <a:spLocks/>
          </p:cNvSpPr>
          <p:nvPr userDrawn="1"/>
        </p:nvSpPr>
        <p:spPr>
          <a:xfrm>
            <a:off x="134556" y="54159"/>
            <a:ext cx="11366400" cy="738276"/>
          </a:xfrm>
          <a:prstGeom prst="rect">
            <a:avLst/>
          </a:prstGeom>
        </p:spPr>
        <p:txBody>
          <a:bodyPr lIns="121900" tIns="121900" rIns="121900" bIns="121900" numCol="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a:lstStyle>
          <a:p>
            <a:endParaRPr lang="en" altLang="en" kern="0" dirty="0">
              <a:solidFill>
                <a:srgbClr val="00877C"/>
              </a:solidFill>
              <a:latin typeface="Calibri" panose="020F0502020204030204" pitchFamily="34" charset="0"/>
            </a:endParaRPr>
          </a:p>
        </p:txBody>
      </p:sp>
      <p:pic>
        <p:nvPicPr>
          <p:cNvPr id="3" name="Picture 2" descr="Shape, rectangle&#10;&#10;Description automatically generated">
            <a:extLst>
              <a:ext uri="{FF2B5EF4-FFF2-40B4-BE49-F238E27FC236}">
                <a16:creationId xmlns:a16="http://schemas.microsoft.com/office/drawing/2014/main" id="{102A5116-A54A-4E77-8ECC-16A44FE4D60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6037305"/>
      </p:ext>
    </p:extLst>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248CA42-91D4-48CA-A9BF-1DE9B7F9F44B}"/>
              </a:ext>
            </a:extLst>
          </p:cNvPr>
          <p:cNvPicPr>
            <a:picLocks noChangeAspect="1"/>
          </p:cNvPicPr>
          <p:nvPr userDrawn="1"/>
        </p:nvPicPr>
        <p:blipFill>
          <a:blip r:embed="rId5"/>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71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FA01BDB-6424-4854-94BD-05F7D4C12C96}"/>
              </a:ext>
            </a:extLst>
          </p:cNvPr>
          <p:cNvPicPr>
            <a:picLocks noChangeAspect="1"/>
          </p:cNvPicPr>
          <p:nvPr userDrawn="1"/>
        </p:nvPicPr>
        <p:blipFill>
          <a:blip r:embed="rId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E85C8794-54A0-4EEF-ACB6-CF7F61CEB496}"/>
              </a:ext>
            </a:extLst>
          </p:cNvPr>
          <p:cNvPicPr>
            <a:picLocks noChangeAspect="1"/>
          </p:cNvPicPr>
          <p:nvPr userDrawn="1"/>
        </p:nvPicPr>
        <p:blipFill>
          <a:blip r:embed="rId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B4535039-E2C2-4657-B896-28C862779F2F}"/>
              </a:ext>
            </a:extLst>
          </p:cNvPr>
          <p:cNvPicPr>
            <a:picLocks noChangeAspect="1"/>
          </p:cNvPicPr>
          <p:nvPr userDrawn="1"/>
        </p:nvPicPr>
        <p:blipFill>
          <a:blip r:embed="rId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4472C20-D5B4-47AC-8BD9-AA0624F40772}"/>
              </a:ext>
            </a:extLst>
          </p:cNvPr>
          <p:cNvPicPr>
            <a:picLocks noChangeAspect="1"/>
          </p:cNvPicPr>
          <p:nvPr userDrawn="1"/>
        </p:nvPicPr>
        <p:blipFill>
          <a:blip r:embed="rId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13D5C5C-8D27-41C4-84DE-E937501C575C}"/>
              </a:ext>
            </a:extLst>
          </p:cNvPr>
          <p:cNvPicPr>
            <a:picLocks noChangeAspect="1"/>
          </p:cNvPicPr>
          <p:nvPr userDrawn="1"/>
        </p:nvPicPr>
        <p:blipFill>
          <a:blip r:embed="rId7"/>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712" r:id="rId3"/>
    <p:sldLayoutId id="2147483713" r:id="rId4"/>
    <p:sldLayoutId id="214748371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8E40F7D8-49FB-4053-9578-103C226B4124}"/>
              </a:ext>
            </a:extLst>
          </p:cNvPr>
          <p:cNvPicPr>
            <a:picLocks noChangeAspect="1"/>
          </p:cNvPicPr>
          <p:nvPr userDrawn="1"/>
        </p:nvPicPr>
        <p:blipFill>
          <a:blip r:embed="rId4"/>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hyperlink" Target="http://www.gov.uk/student-finance-forms" TargetMode="External"/><Relationship Id="rId4" Type="http://schemas.openxmlformats.org/officeDocument/2006/relationships/hyperlink" Target="http://www.gov.uk/apply-online-for-student-finan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gov.uk/government/publications/our-commitment-to-supporting-customers-who-need-additional-suppor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hyperlink" Target="https://www.youtube.com/playlist?list=PL4wogSHG9Pv_lt3vPHNjH4Dqe00DoSzJj" TargetMode="Externa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www.gov.uk/government/news/what-support-is-available-for-students-with-a-learning-difficulty-mental-health-condition-or-disability" TargetMode="External"/><Relationship Id="rId11" Type="http://schemas.openxmlformats.org/officeDocument/2006/relationships/image" Target="../media/image35.png"/><Relationship Id="rId5" Type="http://schemas.openxmlformats.org/officeDocument/2006/relationships/hyperlink" Target="https://www.gov.uk/guidance/getting-disabled-students-prepared-for-university-or-college" TargetMode="External"/><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hyperlink" Target="http://www.gov.uk/government/news/what-support-is-available-for-students-with-a-learning-difficulty-mental-health-condition-or-disability" TargetMode="External"/><Relationship Id="rId9" Type="http://schemas.openxmlformats.org/officeDocument/2006/relationships/image" Target="../media/image33.png"/><Relationship Id="rId14" Type="http://schemas.openxmlformats.org/officeDocument/2006/relationships/hyperlink" Target="https://www.youtube.com/@SFEFILM/video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27.xml"/><Relationship Id="rId7" Type="http://schemas.openxmlformats.org/officeDocument/2006/relationships/image" Target="../media/image48.png"/><Relationship Id="rId12" Type="http://schemas.openxmlformats.org/officeDocument/2006/relationships/hyperlink" Target="http://www.nus.org.uk/" TargetMode="Externa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47.png"/><Relationship Id="rId11" Type="http://schemas.openxmlformats.org/officeDocument/2006/relationships/hyperlink" Target="https://www.savethestudent.org/money/surveys/student-money-survey-2023-results.html" TargetMode="External"/><Relationship Id="rId5" Type="http://schemas.openxmlformats.org/officeDocument/2006/relationships/image" Target="../media/image46.png"/><Relationship Id="rId10" Type="http://schemas.openxmlformats.org/officeDocument/2006/relationships/hyperlink" Target="http://www.theguardian.com/education/students" TargetMode="External"/><Relationship Id="rId4" Type="http://schemas.openxmlformats.org/officeDocument/2006/relationships/image" Target="../media/image45.png"/><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hyperlink" Target="https://www.savethestudent.org/money/surveys/student-money-survey-2023-results.html" TargetMode="External"/><Relationship Id="rId3" Type="http://schemas.openxmlformats.org/officeDocument/2006/relationships/notesSlide" Target="../notesSlides/notesSlide28.xml"/><Relationship Id="rId7" Type="http://schemas.openxmlformats.org/officeDocument/2006/relationships/image" Target="../media/image54.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9.xml"/><Relationship Id="rId7" Type="http://schemas.openxmlformats.org/officeDocument/2006/relationships/image" Target="../media/image56.pn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hyperlink" Target="https://www.studentfinancewales.co.uk/" TargetMode="External"/><Relationship Id="rId10" Type="http://schemas.openxmlformats.org/officeDocument/2006/relationships/image" Target="../media/image59.png"/><Relationship Id="rId4" Type="http://schemas.openxmlformats.org/officeDocument/2006/relationships/hyperlink" Target="http://www.gov.uk/student-finance" TargetMode="External"/><Relationship Id="rId9"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studentfinance.campaign.gov.uk/" TargetMode="External"/><Relationship Id="rId7"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www.gov.uk/guidance/how-to-get-your-first-payment-if-youre-applying-late" TargetMode="External"/><Relationship Id="rId9"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www.gov.uk/government/publications/student-finance-how-youre-assessed-and-paid" TargetMode="External"/><Relationship Id="rId7"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hyperlink" Target="http://www.gov.uk/guidance/supporting-your-child-or-partners-student-finance-application-in-3-easy-steps" TargetMode="External"/><Relationship Id="rId9"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www.practitioners.slc.co.uk/policy" TargetMode="External"/><Relationship Id="rId7"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www.gov.uk/student-finance/who-qualifies" TargetMode="External"/><Relationship Id="rId9" Type="http://schemas.openxmlformats.org/officeDocument/2006/relationships/image" Target="../media/image76.png"/></Relationships>
</file>

<file path=ppt/slides/_rels/slide3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hyperlink" Target="http://www.studentfinancewales.co.uk/" TargetMode="External"/><Relationship Id="rId7" Type="http://schemas.openxmlformats.org/officeDocument/2006/relationships/hyperlink" Target="http://www.studentfinanceni.co.uk/"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hyperlink" Target="https://www.youtube.com/user/SFWFILM" TargetMode="External"/><Relationship Id="rId5" Type="http://schemas.openxmlformats.org/officeDocument/2006/relationships/hyperlink" Target="https://x.com/SF_Wales" TargetMode="External"/><Relationship Id="rId4" Type="http://schemas.openxmlformats.org/officeDocument/2006/relationships/hyperlink" Target="http://www.facebook.com/SFWa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collections/student-loans-for-higher-and-further-educat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discoveruni.gov.uk/" TargetMode="External"/><Relationship Id="rId13" Type="http://schemas.openxmlformats.org/officeDocument/2006/relationships/hyperlink" Target="http://www.moneysavingexpert.com/students" TargetMode="External"/><Relationship Id="rId18" Type="http://schemas.openxmlformats.org/officeDocument/2006/relationships/image" Target="../media/image82.png"/><Relationship Id="rId3" Type="http://schemas.openxmlformats.org/officeDocument/2006/relationships/notesSlide" Target="../notesSlides/notesSlide34.xml"/><Relationship Id="rId21" Type="http://schemas.openxmlformats.org/officeDocument/2006/relationships/image" Target="../media/image85.png"/><Relationship Id="rId7" Type="http://schemas.openxmlformats.org/officeDocument/2006/relationships/hyperlink" Target="https://www.gov.uk/guidance/understanding-living-costs-while-studying-at-university-or-college" TargetMode="External"/><Relationship Id="rId12" Type="http://schemas.openxmlformats.org/officeDocument/2006/relationships/hyperlink" Target="https://www.savethestudent.org/money/surveys/national-student-accommodation-survey-2024.html" TargetMode="External"/><Relationship Id="rId17" Type="http://schemas.openxmlformats.org/officeDocument/2006/relationships/image" Target="../media/image81.png"/><Relationship Id="rId2" Type="http://schemas.openxmlformats.org/officeDocument/2006/relationships/slideLayout" Target="../slideLayouts/slideLayout14.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tags" Target="../tags/tag5.xml"/><Relationship Id="rId6" Type="http://schemas.openxmlformats.org/officeDocument/2006/relationships/hyperlink" Target="http://www.gov.uk/student-finance" TargetMode="External"/><Relationship Id="rId11" Type="http://schemas.openxmlformats.org/officeDocument/2006/relationships/hyperlink" Target="https://www.savethestudent.org/money/surveys/student-money-survey-2023-results.html" TargetMode="External"/><Relationship Id="rId5" Type="http://schemas.microsoft.com/office/2007/relationships/hdphoto" Target="../media/hdphoto1.wdp"/><Relationship Id="rId15" Type="http://schemas.openxmlformats.org/officeDocument/2006/relationships/image" Target="../media/image79.png"/><Relationship Id="rId23" Type="http://schemas.openxmlformats.org/officeDocument/2006/relationships/image" Target="../media/image87.png"/><Relationship Id="rId10" Type="http://schemas.openxmlformats.org/officeDocument/2006/relationships/hyperlink" Target="http://www.savethestudent.org/" TargetMode="External"/><Relationship Id="rId19"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hyperlink" Target="https://discoveruni.gov.uk/how-will-i-pay-for-it/" TargetMode="External"/><Relationship Id="rId14" Type="http://schemas.openxmlformats.org/officeDocument/2006/relationships/hyperlink" Target="https://www.moneysavingexpert.com/students/student-budgeting-planner/" TargetMode="External"/><Relationship Id="rId22"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Stephen_jones@slc.co.u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mailto:Stacey-May_Fox@slc.co.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gov.uk/government/statistics/over-repayment-of-income-contingent-loans-through-paye-fy15-16-to-23-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ov.uk/government/organisations/student-loans-company/abou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Shape 413"/>
          <p:cNvSpPr txBox="1">
            <a:spLocks noGrp="1"/>
          </p:cNvSpPr>
          <p:nvPr>
            <p:ph type="title" idx="4294967295"/>
          </p:nvPr>
        </p:nvSpPr>
        <p:spPr>
          <a:xfrm>
            <a:off x="375943" y="2906487"/>
            <a:ext cx="9760661" cy="2484832"/>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lang="en" altLang="en" sz="4400" dirty="0">
                <a:solidFill>
                  <a:srgbClr val="FFFFFF"/>
                </a:solidFill>
                <a:latin typeface="+mn-lt"/>
                <a:ea typeface="Calibri"/>
                <a:cs typeface="Calibri"/>
                <a:sym typeface="Calibri"/>
              </a:rPr>
              <a:t>Student Loan Applications</a:t>
            </a:r>
            <a:endParaRPr kumimoji="0" lang="en" altLang="en" sz="4400" b="0" i="0" u="none" strike="noStrike" kern="0" cap="none" spc="0" normalizeH="0" baseline="0" noProof="0" dirty="0">
              <a:ln>
                <a:noFill/>
              </a:ln>
              <a:solidFill>
                <a:srgbClr val="FFFFFF"/>
              </a:solidFill>
              <a:effectLst/>
              <a:uLnTx/>
              <a:uFillTx/>
              <a:latin typeface="+mn-lt"/>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lang="en" altLang="en" sz="4400" b="0" i="0" u="none" strike="noStrike" kern="0" cap="none" spc="0" normalizeH="0" baseline="0" noProof="0" dirty="0">
              <a:ln>
                <a:noFill/>
              </a:ln>
              <a:solidFill>
                <a:srgbClr val="FFFFFF"/>
              </a:solidFill>
              <a:effectLst/>
              <a:uLnTx/>
              <a:uFillTx/>
              <a:latin typeface="+mn-lt"/>
              <a:ea typeface="Calibri"/>
              <a:cs typeface="Calibri"/>
              <a:sym typeface="Calibri"/>
            </a:endParaRPr>
          </a:p>
          <a:p>
            <a:pPr algn="l" fontAlgn="base">
              <a:lnSpc>
                <a:spcPts val="4725"/>
              </a:lnSpc>
              <a:spcAft>
                <a:spcPts val="450"/>
              </a:spcAft>
            </a:pPr>
            <a:r>
              <a:rPr lang="en-GB" sz="2800" b="1" i="0" dirty="0">
                <a:solidFill>
                  <a:schemeClr val="bg1"/>
                </a:solidFill>
                <a:effectLst/>
                <a:latin typeface="+mn-lt"/>
              </a:rPr>
              <a:t>SLC - Student Finance: Get ready for the launch</a:t>
            </a:r>
            <a:br>
              <a:rPr lang="en-GB" sz="2800" b="1" i="0" dirty="0">
                <a:solidFill>
                  <a:srgbClr val="171717"/>
                </a:solidFill>
                <a:effectLst/>
                <a:latin typeface="Roboto Slab" panose="020F0502020204030204" pitchFamily="2" charset="0"/>
              </a:rPr>
            </a:br>
            <a:endParaRPr kumimoji="0" lang="en" altLang="en" sz="3200" b="0" i="0" u="none" strike="noStrike" kern="0" cap="none" spc="0" normalizeH="0" baseline="0" noProof="0" dirty="0">
              <a:ln>
                <a:noFill/>
              </a:ln>
              <a:solidFill>
                <a:srgbClr val="FFFFFF"/>
              </a:solidFill>
              <a:effectLst/>
              <a:uLnTx/>
              <a:uFillTx/>
              <a:latin typeface="+mn-lt"/>
              <a:ea typeface="Calibri"/>
              <a:cs typeface="Calibri"/>
              <a:sym typeface="Calibri"/>
            </a:endParaRPr>
          </a:p>
        </p:txBody>
      </p:sp>
    </p:spTree>
    <p:extLst>
      <p:ext uri="{BB962C8B-B14F-4D97-AF65-F5344CB8AC3E}">
        <p14:creationId xmlns:p14="http://schemas.microsoft.com/office/powerpoint/2010/main" val="246109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 name="Title 19">
            <a:extLst>
              <a:ext uri="{FF2B5EF4-FFF2-40B4-BE49-F238E27FC236}">
                <a16:creationId xmlns:a16="http://schemas.microsoft.com/office/drawing/2014/main" id="{03314C06-AA3B-6CF4-9C3D-7BEC6FED159E}"/>
              </a:ext>
            </a:extLst>
          </p:cNvPr>
          <p:cNvSpPr txBox="1">
            <a:spLocks noGrp="1"/>
          </p:cNvSpPr>
          <p:nvPr>
            <p:ph type="title" idx="4294967295"/>
          </p:nvPr>
        </p:nvSpPr>
        <p:spPr>
          <a:xfrm>
            <a:off x="402007" y="145140"/>
            <a:ext cx="9158276"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Undergraduate Applications: New and Continuing</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6" name="Content Placeholder 2">
            <a:extLst>
              <a:ext uri="{FF2B5EF4-FFF2-40B4-BE49-F238E27FC236}">
                <a16:creationId xmlns:a16="http://schemas.microsoft.com/office/drawing/2014/main" id="{C3C7E7A4-C33A-9488-21E8-182A098AC036}"/>
              </a:ext>
            </a:extLst>
          </p:cNvPr>
          <p:cNvSpPr txBox="1">
            <a:spLocks/>
          </p:cNvSpPr>
          <p:nvPr/>
        </p:nvSpPr>
        <p:spPr>
          <a:xfrm>
            <a:off x="287867" y="1451276"/>
            <a:ext cx="11269133" cy="8159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applications received will be made up of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students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often undertaking their first higher education</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course and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continuing students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who are returning for their next academic year of study:</a:t>
            </a:r>
          </a:p>
        </p:txBody>
      </p:sp>
      <p:graphicFrame>
        <p:nvGraphicFramePr>
          <p:cNvPr id="8" name="Table 7">
            <a:extLst>
              <a:ext uri="{FF2B5EF4-FFF2-40B4-BE49-F238E27FC236}">
                <a16:creationId xmlns:a16="http://schemas.microsoft.com/office/drawing/2014/main" id="{C31E0682-D6DF-FCCF-93CF-2858EDEB5125}"/>
              </a:ext>
            </a:extLst>
          </p:cNvPr>
          <p:cNvGraphicFramePr>
            <a:graphicFrameLocks noGrp="1"/>
          </p:cNvGraphicFramePr>
          <p:nvPr>
            <p:extLst>
              <p:ext uri="{D42A27DB-BD31-4B8C-83A1-F6EECF244321}">
                <p14:modId xmlns:p14="http://schemas.microsoft.com/office/powerpoint/2010/main" val="1833364644"/>
              </p:ext>
            </p:extLst>
          </p:nvPr>
        </p:nvGraphicFramePr>
        <p:xfrm>
          <a:off x="7498443" y="2566360"/>
          <a:ext cx="4149976" cy="338211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0195">
                  <a:extLst>
                    <a:ext uri="{9D8B030D-6E8A-4147-A177-3AD203B41FA5}">
                      <a16:colId xmlns:a16="http://schemas.microsoft.com/office/drawing/2014/main" val="1248385037"/>
                    </a:ext>
                  </a:extLst>
                </a:gridCol>
                <a:gridCol w="1443406">
                  <a:extLst>
                    <a:ext uri="{9D8B030D-6E8A-4147-A177-3AD203B41FA5}">
                      <a16:colId xmlns:a16="http://schemas.microsoft.com/office/drawing/2014/main" val="1585119419"/>
                    </a:ext>
                  </a:extLst>
                </a:gridCol>
                <a:gridCol w="1496375">
                  <a:extLst>
                    <a:ext uri="{9D8B030D-6E8A-4147-A177-3AD203B41FA5}">
                      <a16:colId xmlns:a16="http://schemas.microsoft.com/office/drawing/2014/main" val="3349926981"/>
                    </a:ext>
                  </a:extLst>
                </a:gridCol>
              </a:tblGrid>
              <a:tr h="886801">
                <a:tc>
                  <a:txBody>
                    <a:bodyPr/>
                    <a:lstStyle/>
                    <a:p>
                      <a:pPr algn="ctr"/>
                      <a:r>
                        <a:rPr lang="en-GB" sz="1600" b="0" dirty="0">
                          <a:latin typeface="Arial" panose="020B0604020202020204" pitchFamily="34" charset="0"/>
                          <a:cs typeface="Arial" panose="020B0604020202020204" pitchFamily="34" charset="0"/>
                        </a:rPr>
                        <a:t>Academic</a:t>
                      </a:r>
                    </a:p>
                    <a:p>
                      <a:pPr algn="ctr"/>
                      <a:r>
                        <a:rPr lang="en-GB" sz="1600" b="0" dirty="0">
                          <a:latin typeface="Arial" panose="020B0604020202020204" pitchFamily="34" charset="0"/>
                          <a:cs typeface="Arial" panose="020B0604020202020204" pitchFamily="34" charset="0"/>
                        </a:rPr>
                        <a:t>Year</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New</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Continuing</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07160009"/>
                  </a:ext>
                </a:extLst>
              </a:tr>
              <a:tr h="831772">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585,597</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935,349</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3478011"/>
                  </a:ext>
                </a:extLst>
              </a:tr>
              <a:tr h="831772">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577,285</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940,105</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490073"/>
                  </a:ext>
                </a:extLst>
              </a:tr>
              <a:tr h="831772">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576,778</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935,629</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4726522"/>
                  </a:ext>
                </a:extLst>
              </a:tr>
            </a:tbl>
          </a:graphicData>
        </a:graphic>
      </p:graphicFrame>
      <p:sp>
        <p:nvSpPr>
          <p:cNvPr id="4" name="TextBox 3">
            <a:extLst>
              <a:ext uri="{FF2B5EF4-FFF2-40B4-BE49-F238E27FC236}">
                <a16:creationId xmlns:a16="http://schemas.microsoft.com/office/drawing/2014/main" id="{DD36AF74-1491-CF20-77DC-67762AC7E576}"/>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0DEF4BF4-42AD-7267-077C-89FACF5F23EE}"/>
              </a:ext>
            </a:extLst>
          </p:cNvPr>
          <p:cNvPicPr>
            <a:picLocks noChangeAspect="1"/>
          </p:cNvPicPr>
          <p:nvPr/>
        </p:nvPicPr>
        <p:blipFill>
          <a:blip r:embed="rId3"/>
          <a:stretch>
            <a:fillRect/>
          </a:stretch>
        </p:blipFill>
        <p:spPr>
          <a:xfrm>
            <a:off x="287867" y="2566359"/>
            <a:ext cx="6442994" cy="3382117"/>
          </a:xfrm>
          <a:prstGeom prst="rect">
            <a:avLst/>
          </a:prstGeom>
        </p:spPr>
      </p:pic>
    </p:spTree>
    <p:extLst>
      <p:ext uri="{BB962C8B-B14F-4D97-AF65-F5344CB8AC3E}">
        <p14:creationId xmlns:p14="http://schemas.microsoft.com/office/powerpoint/2010/main" val="101001077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 name="Title 19">
            <a:extLst>
              <a:ext uri="{FF2B5EF4-FFF2-40B4-BE49-F238E27FC236}">
                <a16:creationId xmlns:a16="http://schemas.microsoft.com/office/drawing/2014/main" id="{DB132230-CA0A-1B48-D40B-C38D1B272C75}"/>
              </a:ext>
            </a:extLst>
          </p:cNvPr>
          <p:cNvSpPr txBox="1">
            <a:spLocks noGrp="1"/>
          </p:cNvSpPr>
          <p:nvPr>
            <p:ph type="title" idx="4294967295"/>
          </p:nvPr>
        </p:nvSpPr>
        <p:spPr>
          <a:xfrm>
            <a:off x="402007" y="145140"/>
            <a:ext cx="831509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Undergraduate Applications: Regional Focus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7" name="Content Placeholder 2">
            <a:extLst>
              <a:ext uri="{FF2B5EF4-FFF2-40B4-BE49-F238E27FC236}">
                <a16:creationId xmlns:a16="http://schemas.microsoft.com/office/drawing/2014/main" id="{77C17ECD-A357-EF82-F599-F97912DF439A}"/>
              </a:ext>
            </a:extLst>
          </p:cNvPr>
          <p:cNvSpPr txBox="1">
            <a:spLocks/>
          </p:cNvSpPr>
          <p:nvPr/>
        </p:nvSpPr>
        <p:spPr>
          <a:xfrm>
            <a:off x="562187" y="1275268"/>
            <a:ext cx="11269133" cy="8159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lang="en-GB" sz="1800" dirty="0">
                <a:solidFill>
                  <a:prstClr val="black"/>
                </a:solidFill>
                <a:latin typeface="Arial" pitchFamily="34" charset="0"/>
                <a:cs typeface="Arial" pitchFamily="34" charset="0"/>
              </a:rPr>
              <a:t>Regional application figures can be used to monitor the overall submission figures for specific geographical</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lang="en-GB" sz="1800" dirty="0">
                <a:solidFill>
                  <a:prstClr val="black"/>
                </a:solidFill>
                <a:latin typeface="Arial" pitchFamily="34" charset="0"/>
                <a:cs typeface="Arial" pitchFamily="34" charset="0"/>
              </a:rPr>
              <a:t>areas but also allow for the identification of any spikes or drops in numbers that may warrant investigation:  </a:t>
            </a:r>
          </a:p>
        </p:txBody>
      </p:sp>
      <p:sp>
        <p:nvSpPr>
          <p:cNvPr id="5" name="TextBox 4">
            <a:extLst>
              <a:ext uri="{FF2B5EF4-FFF2-40B4-BE49-F238E27FC236}">
                <a16:creationId xmlns:a16="http://schemas.microsoft.com/office/drawing/2014/main" id="{5661B6B6-E2E4-2796-3998-396EA6859DFB}"/>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628BC83F-D293-4C57-725D-1F229F43E8EB}"/>
              </a:ext>
            </a:extLst>
          </p:cNvPr>
          <p:cNvPicPr>
            <a:picLocks noChangeAspect="1"/>
          </p:cNvPicPr>
          <p:nvPr/>
        </p:nvPicPr>
        <p:blipFill>
          <a:blip r:embed="rId3"/>
          <a:stretch>
            <a:fillRect/>
          </a:stretch>
        </p:blipFill>
        <p:spPr>
          <a:xfrm>
            <a:off x="1155560" y="2267252"/>
            <a:ext cx="9533745" cy="3848735"/>
          </a:xfrm>
          <a:prstGeom prst="rect">
            <a:avLst/>
          </a:prstGeom>
        </p:spPr>
      </p:pic>
    </p:spTree>
    <p:extLst>
      <p:ext uri="{BB962C8B-B14F-4D97-AF65-F5344CB8AC3E}">
        <p14:creationId xmlns:p14="http://schemas.microsoft.com/office/powerpoint/2010/main" val="46657477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 name="Title 19">
            <a:extLst>
              <a:ext uri="{FF2B5EF4-FFF2-40B4-BE49-F238E27FC236}">
                <a16:creationId xmlns:a16="http://schemas.microsoft.com/office/drawing/2014/main" id="{8D7A3367-E88A-191D-039E-64181D472542}"/>
              </a:ext>
            </a:extLst>
          </p:cNvPr>
          <p:cNvSpPr txBox="1">
            <a:spLocks noGrp="1"/>
          </p:cNvSpPr>
          <p:nvPr>
            <p:ph type="title" idx="4294967295"/>
          </p:nvPr>
        </p:nvSpPr>
        <p:spPr>
          <a:xfrm>
            <a:off x="402007" y="145140"/>
            <a:ext cx="952215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Undergraduate Applications: Regional Engagement</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9" name="Content Placeholder 2">
            <a:extLst>
              <a:ext uri="{FF2B5EF4-FFF2-40B4-BE49-F238E27FC236}">
                <a16:creationId xmlns:a16="http://schemas.microsoft.com/office/drawing/2014/main" id="{3A5D2DA5-BE8E-825C-1C36-EC6DCCBBFC76}"/>
              </a:ext>
            </a:extLst>
          </p:cNvPr>
          <p:cNvSpPr txBox="1">
            <a:spLocks/>
          </p:cNvSpPr>
          <p:nvPr/>
        </p:nvSpPr>
        <p:spPr>
          <a:xfrm>
            <a:off x="287867" y="1451276"/>
            <a:ext cx="11269133" cy="8159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lang="en-GB" sz="1800" dirty="0">
                <a:solidFill>
                  <a:prstClr val="black"/>
                </a:solidFill>
                <a:latin typeface="Arial" pitchFamily="34" charset="0"/>
                <a:cs typeface="Arial" pitchFamily="34" charset="0"/>
              </a:rPr>
              <a:t>Having access to regional application submission figures allows the SLC Funding Information Services Team</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lang="en-GB" sz="1800" dirty="0">
                <a:solidFill>
                  <a:prstClr val="black"/>
                </a:solidFill>
                <a:latin typeface="Arial" pitchFamily="34" charset="0"/>
                <a:cs typeface="Arial" pitchFamily="34" charset="0"/>
              </a:rPr>
              <a:t>to deliver targeted and bespoke IAG messages and training update sessions to their partner network</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p:txBody>
      </p:sp>
      <p:graphicFrame>
        <p:nvGraphicFramePr>
          <p:cNvPr id="4" name="Table 3">
            <a:extLst>
              <a:ext uri="{FF2B5EF4-FFF2-40B4-BE49-F238E27FC236}">
                <a16:creationId xmlns:a16="http://schemas.microsoft.com/office/drawing/2014/main" id="{F4DE0AA1-2420-3EC1-C968-5220883154E6}"/>
              </a:ext>
            </a:extLst>
          </p:cNvPr>
          <p:cNvGraphicFramePr>
            <a:graphicFrameLocks noGrp="1"/>
          </p:cNvGraphicFramePr>
          <p:nvPr>
            <p:extLst>
              <p:ext uri="{D42A27DB-BD31-4B8C-83A1-F6EECF244321}">
                <p14:modId xmlns:p14="http://schemas.microsoft.com/office/powerpoint/2010/main" val="2801180743"/>
              </p:ext>
            </p:extLst>
          </p:nvPr>
        </p:nvGraphicFramePr>
        <p:xfrm>
          <a:off x="698500" y="2385939"/>
          <a:ext cx="8081430" cy="180347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46905">
                  <a:extLst>
                    <a:ext uri="{9D8B030D-6E8A-4147-A177-3AD203B41FA5}">
                      <a16:colId xmlns:a16="http://schemas.microsoft.com/office/drawing/2014/main" val="4161880075"/>
                    </a:ext>
                  </a:extLst>
                </a:gridCol>
                <a:gridCol w="1346905">
                  <a:extLst>
                    <a:ext uri="{9D8B030D-6E8A-4147-A177-3AD203B41FA5}">
                      <a16:colId xmlns:a16="http://schemas.microsoft.com/office/drawing/2014/main" val="4010504743"/>
                    </a:ext>
                  </a:extLst>
                </a:gridCol>
                <a:gridCol w="1346905">
                  <a:extLst>
                    <a:ext uri="{9D8B030D-6E8A-4147-A177-3AD203B41FA5}">
                      <a16:colId xmlns:a16="http://schemas.microsoft.com/office/drawing/2014/main" val="892693279"/>
                    </a:ext>
                  </a:extLst>
                </a:gridCol>
                <a:gridCol w="1346905">
                  <a:extLst>
                    <a:ext uri="{9D8B030D-6E8A-4147-A177-3AD203B41FA5}">
                      <a16:colId xmlns:a16="http://schemas.microsoft.com/office/drawing/2014/main" val="91168021"/>
                    </a:ext>
                  </a:extLst>
                </a:gridCol>
                <a:gridCol w="1346905">
                  <a:extLst>
                    <a:ext uri="{9D8B030D-6E8A-4147-A177-3AD203B41FA5}">
                      <a16:colId xmlns:a16="http://schemas.microsoft.com/office/drawing/2014/main" val="2981931812"/>
                    </a:ext>
                  </a:extLst>
                </a:gridCol>
                <a:gridCol w="1346905">
                  <a:extLst>
                    <a:ext uri="{9D8B030D-6E8A-4147-A177-3AD203B41FA5}">
                      <a16:colId xmlns:a16="http://schemas.microsoft.com/office/drawing/2014/main" val="254815165"/>
                    </a:ext>
                  </a:extLst>
                </a:gridCol>
              </a:tblGrid>
              <a:tr h="540254">
                <a:tc>
                  <a:txBody>
                    <a:bodyPr/>
                    <a:lstStyle/>
                    <a:p>
                      <a:pPr algn="ctr"/>
                      <a:r>
                        <a:rPr lang="en-GB" sz="1600" b="0" dirty="0">
                          <a:solidFill>
                            <a:schemeClr val="bg1"/>
                          </a:solidFill>
                          <a:latin typeface="Arial" panose="020B0604020202020204" pitchFamily="34" charset="0"/>
                          <a:cs typeface="Arial" panose="020B0604020202020204" pitchFamily="34" charset="0"/>
                        </a:rPr>
                        <a:t>Academic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East</a:t>
                      </a:r>
                    </a:p>
                    <a:p>
                      <a:pPr algn="ctr"/>
                      <a:r>
                        <a:rPr lang="en-GB" sz="1600" b="0" dirty="0">
                          <a:latin typeface="Arial" panose="020B0604020202020204" pitchFamily="34" charset="0"/>
                          <a:cs typeface="Arial" panose="020B0604020202020204" pitchFamily="34" charset="0"/>
                        </a:rPr>
                        <a:t>Midlands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East of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London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North</a:t>
                      </a:r>
                    </a:p>
                    <a:p>
                      <a:pPr algn="ctr"/>
                      <a:r>
                        <a:rPr lang="en-GB" sz="1600" b="0" dirty="0">
                          <a:latin typeface="Arial" panose="020B0604020202020204" pitchFamily="34" charset="0"/>
                          <a:cs typeface="Arial" panose="020B0604020202020204" pitchFamily="34" charset="0"/>
                        </a:rPr>
                        <a:t>East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North</a:t>
                      </a:r>
                    </a:p>
                    <a:p>
                      <a:pPr algn="ctr"/>
                      <a:r>
                        <a:rPr lang="en-GB" sz="1600" b="0" dirty="0">
                          <a:latin typeface="Arial" panose="020B0604020202020204" pitchFamily="34" charset="0"/>
                          <a:cs typeface="Arial" panose="020B0604020202020204" pitchFamily="34" charset="0"/>
                        </a:rPr>
                        <a:t>West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16648942"/>
                  </a:ext>
                </a:extLst>
              </a:tr>
              <a:tr h="408118">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119,801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85,147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163,817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62,950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153,282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3857733"/>
                  </a:ext>
                </a:extLst>
              </a:tr>
              <a:tr h="408118">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117,035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78,035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159,259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61,563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150,491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9401593"/>
                  </a:ext>
                </a:extLst>
              </a:tr>
              <a:tr h="408118">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116.729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74,136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160,703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62,996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152,658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7043159"/>
                  </a:ext>
                </a:extLst>
              </a:tr>
            </a:tbl>
          </a:graphicData>
        </a:graphic>
      </p:graphicFrame>
      <p:graphicFrame>
        <p:nvGraphicFramePr>
          <p:cNvPr id="6" name="Table 5">
            <a:extLst>
              <a:ext uri="{FF2B5EF4-FFF2-40B4-BE49-F238E27FC236}">
                <a16:creationId xmlns:a16="http://schemas.microsoft.com/office/drawing/2014/main" id="{418DAF26-6C9A-8D8B-3C7E-473A0036CB5C}"/>
              </a:ext>
            </a:extLst>
          </p:cNvPr>
          <p:cNvGraphicFramePr>
            <a:graphicFrameLocks noGrp="1"/>
          </p:cNvGraphicFramePr>
          <p:nvPr>
            <p:extLst>
              <p:ext uri="{D42A27DB-BD31-4B8C-83A1-F6EECF244321}">
                <p14:modId xmlns:p14="http://schemas.microsoft.com/office/powerpoint/2010/main" val="966067900"/>
              </p:ext>
            </p:extLst>
          </p:nvPr>
        </p:nvGraphicFramePr>
        <p:xfrm>
          <a:off x="3403600" y="4426971"/>
          <a:ext cx="8081430" cy="180347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46905">
                  <a:extLst>
                    <a:ext uri="{9D8B030D-6E8A-4147-A177-3AD203B41FA5}">
                      <a16:colId xmlns:a16="http://schemas.microsoft.com/office/drawing/2014/main" val="4161880075"/>
                    </a:ext>
                  </a:extLst>
                </a:gridCol>
                <a:gridCol w="1346905">
                  <a:extLst>
                    <a:ext uri="{9D8B030D-6E8A-4147-A177-3AD203B41FA5}">
                      <a16:colId xmlns:a16="http://schemas.microsoft.com/office/drawing/2014/main" val="4010504743"/>
                    </a:ext>
                  </a:extLst>
                </a:gridCol>
                <a:gridCol w="1346905">
                  <a:extLst>
                    <a:ext uri="{9D8B030D-6E8A-4147-A177-3AD203B41FA5}">
                      <a16:colId xmlns:a16="http://schemas.microsoft.com/office/drawing/2014/main" val="892693279"/>
                    </a:ext>
                  </a:extLst>
                </a:gridCol>
                <a:gridCol w="1346905">
                  <a:extLst>
                    <a:ext uri="{9D8B030D-6E8A-4147-A177-3AD203B41FA5}">
                      <a16:colId xmlns:a16="http://schemas.microsoft.com/office/drawing/2014/main" val="91168021"/>
                    </a:ext>
                  </a:extLst>
                </a:gridCol>
                <a:gridCol w="1346905">
                  <a:extLst>
                    <a:ext uri="{9D8B030D-6E8A-4147-A177-3AD203B41FA5}">
                      <a16:colId xmlns:a16="http://schemas.microsoft.com/office/drawing/2014/main" val="2981931812"/>
                    </a:ext>
                  </a:extLst>
                </a:gridCol>
                <a:gridCol w="1346905">
                  <a:extLst>
                    <a:ext uri="{9D8B030D-6E8A-4147-A177-3AD203B41FA5}">
                      <a16:colId xmlns:a16="http://schemas.microsoft.com/office/drawing/2014/main" val="254815165"/>
                    </a:ext>
                  </a:extLst>
                </a:gridCol>
              </a:tblGrid>
              <a:tr h="594804">
                <a:tc>
                  <a:txBody>
                    <a:bodyPr/>
                    <a:lstStyle/>
                    <a:p>
                      <a:pPr algn="ctr"/>
                      <a:r>
                        <a:rPr lang="en-GB" sz="1600" b="0" dirty="0">
                          <a:solidFill>
                            <a:schemeClr val="bg1"/>
                          </a:solidFill>
                          <a:latin typeface="Arial" panose="020B0604020202020204" pitchFamily="34" charset="0"/>
                          <a:cs typeface="Arial" panose="020B0604020202020204" pitchFamily="34" charset="0"/>
                        </a:rPr>
                        <a:t>Academic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South</a:t>
                      </a:r>
                    </a:p>
                    <a:p>
                      <a:pPr algn="ctr"/>
                      <a:r>
                        <a:rPr lang="en-GB" sz="1600" b="0" dirty="0">
                          <a:latin typeface="Arial" panose="020B0604020202020204" pitchFamily="34" charset="0"/>
                          <a:cs typeface="Arial" panose="020B0604020202020204" pitchFamily="34" charset="0"/>
                        </a:rPr>
                        <a:t>East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South</a:t>
                      </a:r>
                    </a:p>
                    <a:p>
                      <a:pPr algn="ctr"/>
                      <a:r>
                        <a:rPr lang="en-GB" sz="1600" b="0" dirty="0">
                          <a:latin typeface="Arial" panose="020B0604020202020204" pitchFamily="34" charset="0"/>
                          <a:cs typeface="Arial" panose="020B0604020202020204" pitchFamily="34" charset="0"/>
                        </a:rPr>
                        <a:t>West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Wales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Midlands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Yorkshire &amp; </a:t>
                      </a:r>
                    </a:p>
                    <a:p>
                      <a:pPr algn="ctr"/>
                      <a:r>
                        <a:rPr lang="en-GB" sz="1600" b="0" dirty="0">
                          <a:latin typeface="Arial" panose="020B0604020202020204" pitchFamily="34" charset="0"/>
                          <a:cs typeface="Arial" panose="020B0604020202020204" pitchFamily="34" charset="0"/>
                        </a:rPr>
                        <a:t>Humberside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16648942"/>
                  </a:ext>
                </a:extLst>
              </a:tr>
              <a:tr h="402890">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172,450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124,912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61,350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209,105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124,771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3857733"/>
                  </a:ext>
                </a:extLst>
              </a:tr>
              <a:tr h="402890">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183,137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129,577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61,776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218,351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123,329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9401593"/>
                  </a:ext>
                </a:extLst>
              </a:tr>
              <a:tr h="402890">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189,245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131,457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62,285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233,420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120,608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7043159"/>
                  </a:ext>
                </a:extLst>
              </a:tr>
            </a:tbl>
          </a:graphicData>
        </a:graphic>
      </p:graphicFrame>
      <p:sp>
        <p:nvSpPr>
          <p:cNvPr id="7" name="TextBox 6">
            <a:extLst>
              <a:ext uri="{FF2B5EF4-FFF2-40B4-BE49-F238E27FC236}">
                <a16:creationId xmlns:a16="http://schemas.microsoft.com/office/drawing/2014/main" id="{38A5D60D-68CB-CA06-18A6-E85F5E9BD189}"/>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006065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13">
            <a:extLst>
              <a:ext uri="{FF2B5EF4-FFF2-40B4-BE49-F238E27FC236}">
                <a16:creationId xmlns:a16="http://schemas.microsoft.com/office/drawing/2014/main" id="{4AD4666E-94F3-C085-338E-33504C135D58}"/>
              </a:ext>
            </a:extLst>
          </p:cNvPr>
          <p:cNvSpPr txBox="1">
            <a:spLocks noGrp="1"/>
          </p:cNvSpPr>
          <p:nvPr>
            <p:ph type="title" idx="4294967295"/>
          </p:nvPr>
        </p:nvSpPr>
        <p:spPr>
          <a:xfrm>
            <a:off x="365058" y="2552429"/>
            <a:ext cx="9759950" cy="1593850"/>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800"/>
              </a:spcBef>
              <a:spcAft>
                <a:spcPts val="0"/>
              </a:spcAft>
              <a:buClr>
                <a:srgbClr val="FFFFFF"/>
              </a:buClr>
              <a:buSzPct val="100000"/>
              <a:buFont typeface="Calibri"/>
              <a:buNone/>
              <a:defRPr sz="4800" b="0" i="0" u="none" strike="noStrike" kern="1200" cap="none">
                <a:solidFill>
                  <a:srgbClr val="FFFFFF"/>
                </a:solidFill>
                <a:latin typeface="Calibri"/>
                <a:ea typeface="Calibri"/>
                <a:cs typeface="Calibri"/>
                <a:sym typeface="Calibri"/>
              </a:defRPr>
            </a:lvl1pPr>
            <a:lvl2pPr marL="609585" marR="0" lvl="1" indent="0" algn="ctr" rtl="0">
              <a:lnSpc>
                <a:spcPct val="100000"/>
              </a:lnSpc>
              <a:spcBef>
                <a:spcPts val="26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2pPr>
            <a:lvl3pPr marL="1219170" marR="0" lvl="2" indent="0" algn="ctr" rtl="0">
              <a:lnSpc>
                <a:spcPct val="100000"/>
              </a:lnSpc>
              <a:spcBef>
                <a:spcPts val="240"/>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3pPr>
            <a:lvl4pPr marL="1828754" marR="0" lvl="3" indent="0" algn="ctr" rtl="0">
              <a:lnSpc>
                <a:spcPct val="100000"/>
              </a:lnSpc>
              <a:spcBef>
                <a:spcPts val="21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4pPr>
            <a:lvl5pPr marL="2438339" marR="0" lvl="4" indent="0" algn="ctr" rtl="0">
              <a:lnSpc>
                <a:spcPct val="100000"/>
              </a:lnSpc>
              <a:spcBef>
                <a:spcPts val="18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5pPr>
            <a:lvl6pPr marL="3047924" marR="0" lvl="5"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6pPr>
            <a:lvl7pPr marL="3657509" marR="0" lvl="6"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7pPr>
            <a:lvl8pPr marL="4267093" marR="0" lvl="7"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8pPr>
            <a:lvl9pPr marL="4876678" marR="0" lvl="8"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44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Student Loan Applications</a:t>
            </a: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lang="en" altLang="en" sz="3200" kern="0" dirty="0">
                <a:latin typeface="Arial" panose="020B0604020202020204" pitchFamily="34" charset="0"/>
                <a:cs typeface="Arial" panose="020B0604020202020204" pitchFamily="34" charset="0"/>
              </a:rPr>
              <a:t>Deadlines and Submission Monitoring</a:t>
            </a:r>
            <a:endPar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2" name="TextBox 1">
            <a:extLst>
              <a:ext uri="{FF2B5EF4-FFF2-40B4-BE49-F238E27FC236}">
                <a16:creationId xmlns:a16="http://schemas.microsoft.com/office/drawing/2014/main" id="{D3FFC689-532D-357D-83B8-65F195330058}"/>
              </a:ext>
            </a:extLst>
          </p:cNvPr>
          <p:cNvSpPr txBox="1"/>
          <p:nvPr/>
        </p:nvSpPr>
        <p:spPr>
          <a:xfrm>
            <a:off x="3929743" y="6446232"/>
            <a:ext cx="810958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 All application and year-on-year comparison data used is as of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a:t>
            </a:r>
            <a:r>
              <a:rPr kumimoji="0" lang="en-GB" sz="1400" b="1"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th</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June 2024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82489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655234" y="1268412"/>
            <a:ext cx="11164710" cy="4321175"/>
          </a:xfrm>
          <a:prstGeom prst="rect">
            <a:avLst/>
          </a:prstGeom>
        </p:spPr>
        <p:txBody>
          <a:bodyPr/>
          <a:lstStyle/>
          <a:p>
            <a:pPr marL="360000" lvl="0" indent="-360000">
              <a:defRPr/>
            </a:pPr>
            <a:r>
              <a:rPr lang="en-GB" kern="0" dirty="0">
                <a:solidFill>
                  <a:prstClr val="black"/>
                </a:solidFill>
                <a:latin typeface="Arial" pitchFamily="34" charset="0"/>
                <a:ea typeface="ＭＳ Ｐゴシック" charset="0"/>
                <a:cs typeface="Arial" pitchFamily="34" charset="0"/>
              </a:rPr>
              <a:t>The full-time undergraduate application services for AY 2025/26 </a:t>
            </a:r>
            <a:r>
              <a:rPr lang="en-GB" b="1" kern="0" dirty="0">
                <a:solidFill>
                  <a:prstClr val="black"/>
                </a:solidFill>
                <a:latin typeface="Arial" pitchFamily="34" charset="0"/>
                <a:ea typeface="ＭＳ Ｐゴシック" charset="0"/>
                <a:cs typeface="Arial" pitchFamily="34" charset="0"/>
              </a:rPr>
              <a:t>are</a:t>
            </a:r>
            <a:r>
              <a:rPr lang="en-GB" kern="0" dirty="0">
                <a:solidFill>
                  <a:prstClr val="black"/>
                </a:solidFill>
                <a:latin typeface="Arial" pitchFamily="34" charset="0"/>
                <a:ea typeface="ＭＳ Ｐゴシック" charset="0"/>
                <a:cs typeface="Arial" pitchFamily="34" charset="0"/>
              </a:rPr>
              <a:t> </a:t>
            </a:r>
            <a:r>
              <a:rPr lang="en-GB" b="1" kern="0" dirty="0">
                <a:solidFill>
                  <a:prstClr val="black"/>
                </a:solidFill>
                <a:latin typeface="Arial" pitchFamily="34" charset="0"/>
                <a:ea typeface="ＭＳ Ｐゴシック" charset="0"/>
                <a:cs typeface="Arial" pitchFamily="34" charset="0"/>
              </a:rPr>
              <a:t>open </a:t>
            </a:r>
            <a:r>
              <a:rPr lang="en-GB" kern="0" dirty="0">
                <a:solidFill>
                  <a:prstClr val="black"/>
                </a:solidFill>
                <a:latin typeface="Arial" pitchFamily="34" charset="0"/>
                <a:ea typeface="ＭＳ Ｐゴシック" charset="0"/>
                <a:cs typeface="Arial" pitchFamily="34" charset="0"/>
              </a:rPr>
              <a:t>and to support students through</a:t>
            </a:r>
          </a:p>
          <a:p>
            <a:pPr marL="360000" lvl="0" indent="-360000">
              <a:defRPr/>
            </a:pPr>
            <a:r>
              <a:rPr lang="en-GB" kern="0" dirty="0">
                <a:solidFill>
                  <a:prstClr val="black"/>
                </a:solidFill>
                <a:latin typeface="Arial" pitchFamily="34" charset="0"/>
                <a:ea typeface="ＭＳ Ｐゴシック" charset="0"/>
                <a:cs typeface="Arial" pitchFamily="34" charset="0"/>
              </a:rPr>
              <a:t>this process, key messages are published on SLC’s student facing websites and social media channels: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For example, the key messages for full-time</a:t>
            </a:r>
            <a:r>
              <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rPr>
              <a:t> SFE undergraduate applications</a:t>
            </a:r>
            <a:r>
              <a:rPr kumimoji="0" lang="en-GB" sz="1800" i="0" u="none" strike="noStrike" kern="1200" cap="none" spc="0" normalizeH="0" noProof="0" dirty="0">
                <a:ln>
                  <a:noFill/>
                </a:ln>
                <a:solidFill>
                  <a:prstClr val="black"/>
                </a:solidFill>
                <a:effectLst/>
                <a:uLnTx/>
                <a:uFillTx/>
                <a:latin typeface="Arial" pitchFamily="34" charset="0"/>
                <a:cs typeface="Arial" pitchFamily="34" charset="0"/>
              </a:rPr>
              <a:t> include</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set up your online account and apply, go to:</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www.gov.uk/apply-online-for-student-finance</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You </a:t>
            </a:r>
            <a:r>
              <a:rPr kumimoji="0" lang="en-GB" sz="1800" b="1"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do not need </a:t>
            </a: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a confirmed place at university or college to apply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Apply with </a:t>
            </a:r>
            <a:r>
              <a:rPr kumimoji="0" lang="en-GB" sz="1800" b="1"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your preferred choice</a:t>
            </a: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 you can change the details later if necessary</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Make sure any evidence and information needed to support your application is supplied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right first time</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both from you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your parents (or partner)</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Read,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 and agree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the loan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Terms and Conditions</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endParaRPr>
          </a:p>
        </p:txBody>
      </p:sp>
      <p:grpSp>
        <p:nvGrpSpPr>
          <p:cNvPr id="3" name="Group 9" descr="Banner saying Students can get an estimate of their student finance entitlement&#10;using the calculator on: www.gov.uk/studentfinance&#10;">
            <a:extLst>
              <a:ext uri="{FF2B5EF4-FFF2-40B4-BE49-F238E27FC236}">
                <a16:creationId xmlns:a16="http://schemas.microsoft.com/office/drawing/2014/main" id="{25293B3F-03D6-7572-D372-8193FF76DB41}"/>
              </a:ext>
            </a:extLst>
          </p:cNvPr>
          <p:cNvGrpSpPr/>
          <p:nvPr/>
        </p:nvGrpSpPr>
        <p:grpSpPr>
          <a:xfrm>
            <a:off x="1148019" y="5788010"/>
            <a:ext cx="10075608" cy="870658"/>
            <a:chOff x="-1583146" y="3410220"/>
            <a:chExt cx="10685164" cy="923330"/>
          </a:xfrm>
        </p:grpSpPr>
        <p:sp>
          <p:nvSpPr>
            <p:cNvPr id="4" name="Rounded Rectangle 6">
              <a:extLst>
                <a:ext uri="{FF2B5EF4-FFF2-40B4-BE49-F238E27FC236}">
                  <a16:creationId xmlns:a16="http://schemas.microsoft.com/office/drawing/2014/main" id="{AC3D152D-C09B-9CF6-AB27-195C29459107}"/>
                </a:ext>
              </a:extLst>
            </p:cNvPr>
            <p:cNvSpPr/>
            <p:nvPr/>
          </p:nvSpPr>
          <p:spPr>
            <a:xfrm>
              <a:off x="-1389932" y="3523398"/>
              <a:ext cx="10408532" cy="742097"/>
            </a:xfrm>
            <a:prstGeom prst="roundRect">
              <a:avLst/>
            </a:prstGeom>
            <a:solidFill>
              <a:schemeClr val="bg1"/>
            </a:solidFill>
            <a:ln w="38100">
              <a:solidFill>
                <a:srgbClr val="006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9DAF290-CDC6-5EF7-4D84-11F8283E2F8E}"/>
                </a:ext>
              </a:extLst>
            </p:cNvPr>
            <p:cNvSpPr>
              <a:spLocks noChangeArrowheads="1"/>
            </p:cNvSpPr>
            <p:nvPr/>
          </p:nvSpPr>
          <p:spPr bwMode="auto">
            <a:xfrm>
              <a:off x="-809039" y="3552450"/>
              <a:ext cx="9911057" cy="685432"/>
            </a:xfrm>
            <a:prstGeom prst="rect">
              <a:avLst/>
            </a:prstGeom>
            <a:noFill/>
            <a:ln w="9525">
              <a:noFill/>
              <a:miter lim="800000"/>
              <a:headEnd/>
              <a:tailEnd/>
            </a:ln>
          </p:spPr>
          <p:txBody>
            <a:bodyPr wrap="square">
              <a:spAutoFit/>
            </a:bodyPr>
            <a:lstStyle/>
            <a:p>
              <a:pPr marL="432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 cannot apply online, you will be directed to the appropriate paper form to complete</a:t>
              </a:r>
            </a:p>
            <a:p>
              <a:pPr marL="432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submit: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www.gov.uk/student-finance-forms</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11" name="Oval 10">
              <a:extLst>
                <a:ext uri="{FF2B5EF4-FFF2-40B4-BE49-F238E27FC236}">
                  <a16:creationId xmlns:a16="http://schemas.microsoft.com/office/drawing/2014/main" id="{D71561D0-A4FC-A0FA-DBAB-1DEC6CA3F871}"/>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4516668-0D2C-FD77-29FA-7B67535E0ADA}"/>
                </a:ext>
              </a:extLst>
            </p:cNvPr>
            <p:cNvSpPr txBox="1"/>
            <p:nvPr/>
          </p:nvSpPr>
          <p:spPr>
            <a:xfrm>
              <a:off x="-1355910" y="3410220"/>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
        <p:nvSpPr>
          <p:cNvPr id="6" name="Title 19">
            <a:extLst>
              <a:ext uri="{FF2B5EF4-FFF2-40B4-BE49-F238E27FC236}">
                <a16:creationId xmlns:a16="http://schemas.microsoft.com/office/drawing/2014/main" id="{F8101340-CEA8-E041-F094-C5729B06D698}"/>
              </a:ext>
            </a:extLst>
          </p:cNvPr>
          <p:cNvSpPr txBox="1">
            <a:spLocks noGrp="1"/>
          </p:cNvSpPr>
          <p:nvPr>
            <p:ph type="title" idx="4294967295"/>
          </p:nvPr>
        </p:nvSpPr>
        <p:spPr>
          <a:xfrm>
            <a:off x="402007" y="145140"/>
            <a:ext cx="8044190"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Application Submission: Student Messages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Tree>
    <p:custDataLst>
      <p:tags r:id="rId1"/>
    </p:custDataLst>
    <p:extLst>
      <p:ext uri="{BB962C8B-B14F-4D97-AF65-F5344CB8AC3E}">
        <p14:creationId xmlns:p14="http://schemas.microsoft.com/office/powerpoint/2010/main" val="42800827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9">
            <a:extLst>
              <a:ext uri="{FF2B5EF4-FFF2-40B4-BE49-F238E27FC236}">
                <a16:creationId xmlns:a16="http://schemas.microsoft.com/office/drawing/2014/main" id="{FBB75145-005B-BD67-7073-937592E56CAD}"/>
              </a:ext>
            </a:extLst>
          </p:cNvPr>
          <p:cNvSpPr txBox="1">
            <a:spLocks noGrp="1"/>
          </p:cNvSpPr>
          <p:nvPr>
            <p:ph type="title" idx="4294967295"/>
          </p:nvPr>
        </p:nvSpPr>
        <p:spPr>
          <a:xfrm>
            <a:off x="402007" y="145140"/>
            <a:ext cx="7452681"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Application Submission: Deadline Dates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13" name="Content Placeholder 2">
            <a:extLst>
              <a:ext uri="{FF2B5EF4-FFF2-40B4-BE49-F238E27FC236}">
                <a16:creationId xmlns:a16="http://schemas.microsoft.com/office/drawing/2014/main" id="{41B44F79-1C3B-3D21-4919-6637DD85E27E}"/>
              </a:ext>
            </a:extLst>
          </p:cNvPr>
          <p:cNvSpPr txBox="1">
            <a:spLocks/>
          </p:cNvSpPr>
          <p:nvPr/>
        </p:nvSpPr>
        <p:spPr>
          <a:xfrm>
            <a:off x="434622" y="1094048"/>
            <a:ext cx="11322756" cy="798158"/>
          </a:xfrm>
          <a:prstGeom prst="rect">
            <a:avLst/>
          </a:prstGeom>
        </p:spPr>
        <p:txBody>
          <a:bodyPr anchor="ct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The full-time undergraduate application services for AY 2025/26 </a:t>
            </a:r>
            <a:r>
              <a:rPr lang="en-GB" kern="0" dirty="0">
                <a:solidFill>
                  <a:prstClr val="black"/>
                </a:solidFill>
                <a:latin typeface="Arial" pitchFamily="34" charset="0"/>
                <a:ea typeface="ＭＳ Ｐゴシック" charset="0"/>
                <a:cs typeface="Arial" pitchFamily="34" charset="0"/>
              </a:rPr>
              <a:t>are</a:t>
            </a: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 now open and, if they want their funding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paid at the start of the academic year, it is important students apply</a:t>
            </a:r>
            <a:r>
              <a:rPr lang="en-GB" kern="0" dirty="0">
                <a:solidFill>
                  <a:prstClr val="black"/>
                </a:solidFill>
                <a:latin typeface="Arial" pitchFamily="34" charset="0"/>
                <a:ea typeface="ＭＳ Ｐゴシック" charset="0"/>
                <a:cs typeface="Arial" pitchFamily="34" charset="0"/>
              </a:rPr>
              <a:t> </a:t>
            </a: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before (or close to) the set </a:t>
            </a:r>
            <a:r>
              <a:rPr kumimoji="0" lang="en-GB" sz="1800" b="1"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deadlines</a:t>
            </a:r>
            <a:r>
              <a:rPr kumimoji="0" lang="en-GB" sz="1800" b="0" i="0" u="none" strike="noStrike" kern="0" cap="none" spc="0" normalizeH="0" baseline="0" noProof="0" dirty="0">
                <a:ln>
                  <a:noFill/>
                </a:ln>
                <a:solidFill>
                  <a:prstClr val="black"/>
                </a:solidFill>
                <a:effectLst/>
                <a:uLnTx/>
                <a:uFillTx/>
                <a:latin typeface="Arial" pitchFamily="34" charset="0"/>
                <a:ea typeface="ＭＳ Ｐゴシック" charset="0"/>
                <a:cs typeface="Arial" pitchFamily="34" charset="0"/>
              </a:rPr>
              <a:t>:</a:t>
            </a:r>
          </a:p>
        </p:txBody>
      </p:sp>
      <p:graphicFrame>
        <p:nvGraphicFramePr>
          <p:cNvPr id="12" name="Table 11">
            <a:extLst>
              <a:ext uri="{FF2B5EF4-FFF2-40B4-BE49-F238E27FC236}">
                <a16:creationId xmlns:a16="http://schemas.microsoft.com/office/drawing/2014/main" id="{2E3A8A76-4A04-912F-7631-05D5F299ED2E}"/>
              </a:ext>
            </a:extLst>
          </p:cNvPr>
          <p:cNvGraphicFramePr>
            <a:graphicFrameLocks noGrp="1"/>
          </p:cNvGraphicFramePr>
          <p:nvPr>
            <p:extLst>
              <p:ext uri="{D42A27DB-BD31-4B8C-83A1-F6EECF244321}">
                <p14:modId xmlns:p14="http://schemas.microsoft.com/office/powerpoint/2010/main" val="2140815517"/>
              </p:ext>
            </p:extLst>
          </p:nvPr>
        </p:nvGraphicFramePr>
        <p:xfrm>
          <a:off x="1369383" y="5251983"/>
          <a:ext cx="9453234" cy="1051560"/>
        </p:xfrm>
        <a:graphic>
          <a:graphicData uri="http://schemas.openxmlformats.org/drawingml/2006/table">
            <a:tbl>
              <a:tblPr firstRow="1" bandRow="1">
                <a:tableStyleId>{5C22544A-7EE6-4342-B048-85BDC9FD1C3A}</a:tableStyleId>
              </a:tblPr>
              <a:tblGrid>
                <a:gridCol w="3151078">
                  <a:extLst>
                    <a:ext uri="{9D8B030D-6E8A-4147-A177-3AD203B41FA5}">
                      <a16:colId xmlns:a16="http://schemas.microsoft.com/office/drawing/2014/main" val="4159416969"/>
                    </a:ext>
                  </a:extLst>
                </a:gridCol>
                <a:gridCol w="3151078">
                  <a:extLst>
                    <a:ext uri="{9D8B030D-6E8A-4147-A177-3AD203B41FA5}">
                      <a16:colId xmlns:a16="http://schemas.microsoft.com/office/drawing/2014/main" val="3291688878"/>
                    </a:ext>
                  </a:extLst>
                </a:gridCol>
                <a:gridCol w="3151078">
                  <a:extLst>
                    <a:ext uri="{9D8B030D-6E8A-4147-A177-3AD203B41FA5}">
                      <a16:colId xmlns:a16="http://schemas.microsoft.com/office/drawing/2014/main" val="3267324172"/>
                    </a:ext>
                  </a:extLst>
                </a:gridCol>
              </a:tblGrid>
              <a:tr h="303952">
                <a:tc>
                  <a:txBody>
                    <a:bodyPr/>
                    <a:lstStyle/>
                    <a:p>
                      <a:pPr algn="ctr"/>
                      <a:r>
                        <a:rPr lang="en-GB" sz="1700" b="0" dirty="0">
                          <a:solidFill>
                            <a:schemeClr val="bg1"/>
                          </a:solidFill>
                          <a:latin typeface="Arial" panose="020B0604020202020204" pitchFamily="34" charset="0"/>
                          <a:cs typeface="Arial" panose="020B0604020202020204" pitchFamily="34" charset="0"/>
                        </a:rPr>
                        <a:t>Funding Administration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700" b="0" dirty="0">
                          <a:latin typeface="Arial" panose="020B0604020202020204" pitchFamily="34" charset="0"/>
                          <a:cs typeface="Arial" panose="020B0604020202020204" pitchFamily="34" charset="0"/>
                        </a:rPr>
                        <a:t>New Student Deadline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700" b="0" dirty="0">
                          <a:latin typeface="Arial" panose="020B0604020202020204" pitchFamily="34" charset="0"/>
                          <a:cs typeface="Arial" panose="020B0604020202020204" pitchFamily="34" charset="0"/>
                        </a:rPr>
                        <a:t>Continuing Student Deadline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904865161"/>
                  </a:ext>
                </a:extLst>
              </a:tr>
              <a:tr h="303952">
                <a:tc>
                  <a:txBody>
                    <a:bodyPr/>
                    <a:lstStyle/>
                    <a:p>
                      <a:pPr algn="ctr"/>
                      <a:r>
                        <a:rPr lang="en-GB" sz="1700" b="0" dirty="0">
                          <a:solidFill>
                            <a:schemeClr val="bg1"/>
                          </a:solidFill>
                          <a:latin typeface="Arial" panose="020B0604020202020204" pitchFamily="34" charset="0"/>
                          <a:cs typeface="Arial" panose="020B0604020202020204" pitchFamily="34" charset="0"/>
                        </a:rPr>
                        <a:t>SFW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700" b="0" dirty="0">
                          <a:latin typeface="Arial" panose="020B0604020202020204" pitchFamily="34" charset="0"/>
                          <a:cs typeface="Arial" panose="020B0604020202020204" pitchFamily="34" charset="0"/>
                        </a:rPr>
                        <a:t>May 31</a:t>
                      </a:r>
                      <a:r>
                        <a:rPr lang="en-GB" sz="1700" b="0" baseline="30000" dirty="0">
                          <a:latin typeface="Arial" panose="020B0604020202020204" pitchFamily="34" charset="0"/>
                          <a:cs typeface="Arial" panose="020B0604020202020204" pitchFamily="34" charset="0"/>
                        </a:rPr>
                        <a:t>st</a:t>
                      </a:r>
                      <a:r>
                        <a:rPr lang="en-GB" sz="1700" b="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700" b="0" dirty="0">
                          <a:latin typeface="Arial" panose="020B0604020202020204" pitchFamily="34" charset="0"/>
                          <a:cs typeface="Arial" panose="020B0604020202020204" pitchFamily="34" charset="0"/>
                        </a:rPr>
                        <a:t>June 28</a:t>
                      </a:r>
                      <a:r>
                        <a:rPr lang="en-GB" sz="1700" b="0" baseline="30000" dirty="0">
                          <a:latin typeface="Arial" panose="020B0604020202020204" pitchFamily="34" charset="0"/>
                          <a:cs typeface="Arial" panose="020B0604020202020204" pitchFamily="34" charset="0"/>
                        </a:rPr>
                        <a:t>th</a:t>
                      </a:r>
                      <a:endParaRPr lang="en-GB" sz="17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90209611"/>
                  </a:ext>
                </a:extLst>
              </a:tr>
              <a:tr h="303952">
                <a:tc>
                  <a:txBody>
                    <a:bodyPr/>
                    <a:lstStyle/>
                    <a:p>
                      <a:pPr algn="ctr"/>
                      <a:r>
                        <a:rPr lang="en-GB" sz="1700" b="0" dirty="0">
                          <a:solidFill>
                            <a:schemeClr val="bg1"/>
                          </a:solidFill>
                          <a:latin typeface="Arial" panose="020B0604020202020204" pitchFamily="34" charset="0"/>
                          <a:cs typeface="Arial" panose="020B0604020202020204" pitchFamily="34" charset="0"/>
                        </a:rPr>
                        <a:t>SFNI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700" b="0" dirty="0">
                          <a:latin typeface="Arial" panose="020B0604020202020204" pitchFamily="34" charset="0"/>
                          <a:cs typeface="Arial" panose="020B0604020202020204" pitchFamily="34" charset="0"/>
                        </a:rPr>
                        <a:t>April 30</a:t>
                      </a:r>
                      <a:r>
                        <a:rPr lang="en-GB" sz="1700" b="0" baseline="30000" dirty="0">
                          <a:latin typeface="Arial" panose="020B0604020202020204" pitchFamily="34" charset="0"/>
                          <a:cs typeface="Arial" panose="020B0604020202020204" pitchFamily="34" charset="0"/>
                        </a:rPr>
                        <a:t>th</a:t>
                      </a:r>
                      <a:endParaRPr lang="en-GB" sz="17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700" b="0" dirty="0">
                          <a:latin typeface="Arial" panose="020B0604020202020204" pitchFamily="34" charset="0"/>
                          <a:cs typeface="Arial" panose="020B0604020202020204" pitchFamily="34" charset="0"/>
                        </a:rPr>
                        <a:t>June 28</a:t>
                      </a:r>
                      <a:r>
                        <a:rPr lang="en-GB" sz="1700" b="0" baseline="30000" dirty="0">
                          <a:latin typeface="Arial" panose="020B0604020202020204" pitchFamily="34" charset="0"/>
                          <a:cs typeface="Arial" panose="020B0604020202020204" pitchFamily="34" charset="0"/>
                        </a:rPr>
                        <a:t>th</a:t>
                      </a:r>
                      <a:r>
                        <a:rPr lang="en-GB" sz="1700" b="0" dirty="0">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5716"/>
                  </a:ext>
                </a:extLst>
              </a:tr>
            </a:tbl>
          </a:graphicData>
        </a:graphic>
      </p:graphicFrame>
      <p:pic>
        <p:nvPicPr>
          <p:cNvPr id="4" name="Picture 3">
            <a:extLst>
              <a:ext uri="{FF2B5EF4-FFF2-40B4-BE49-F238E27FC236}">
                <a16:creationId xmlns:a16="http://schemas.microsoft.com/office/drawing/2014/main" id="{C822D7FE-9C41-536B-52FF-6B1F213BD920}"/>
              </a:ext>
            </a:extLst>
          </p:cNvPr>
          <p:cNvPicPr>
            <a:picLocks noChangeAspect="1"/>
          </p:cNvPicPr>
          <p:nvPr/>
        </p:nvPicPr>
        <p:blipFill>
          <a:blip r:embed="rId2"/>
          <a:stretch>
            <a:fillRect/>
          </a:stretch>
        </p:blipFill>
        <p:spPr>
          <a:xfrm>
            <a:off x="1387387" y="2078163"/>
            <a:ext cx="3840529" cy="2946369"/>
          </a:xfrm>
          <a:prstGeom prst="rect">
            <a:avLst/>
          </a:prstGeom>
        </p:spPr>
      </p:pic>
      <p:pic>
        <p:nvPicPr>
          <p:cNvPr id="6" name="Picture 5">
            <a:extLst>
              <a:ext uri="{FF2B5EF4-FFF2-40B4-BE49-F238E27FC236}">
                <a16:creationId xmlns:a16="http://schemas.microsoft.com/office/drawing/2014/main" id="{9818383C-0EB4-E824-BBDB-E1DB549406A5}"/>
              </a:ext>
            </a:extLst>
          </p:cNvPr>
          <p:cNvPicPr>
            <a:picLocks noChangeAspect="1"/>
          </p:cNvPicPr>
          <p:nvPr/>
        </p:nvPicPr>
        <p:blipFill>
          <a:blip r:embed="rId3"/>
          <a:stretch>
            <a:fillRect/>
          </a:stretch>
        </p:blipFill>
        <p:spPr>
          <a:xfrm>
            <a:off x="6890650" y="2110316"/>
            <a:ext cx="3822523" cy="2871465"/>
          </a:xfrm>
          <a:prstGeom prst="rect">
            <a:avLst/>
          </a:prstGeom>
        </p:spPr>
      </p:pic>
    </p:spTree>
    <p:extLst>
      <p:ext uri="{BB962C8B-B14F-4D97-AF65-F5344CB8AC3E}">
        <p14:creationId xmlns:p14="http://schemas.microsoft.com/office/powerpoint/2010/main" val="5572410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le 19">
            <a:extLst>
              <a:ext uri="{FF2B5EF4-FFF2-40B4-BE49-F238E27FC236}">
                <a16:creationId xmlns:a16="http://schemas.microsoft.com/office/drawing/2014/main" id="{0C6EB1AD-1021-773D-B317-D904B92A8C4F}"/>
              </a:ext>
            </a:extLst>
          </p:cNvPr>
          <p:cNvSpPr txBox="1">
            <a:spLocks noGrp="1"/>
          </p:cNvSpPr>
          <p:nvPr>
            <p:ph type="title" idx="4294967295"/>
          </p:nvPr>
        </p:nvSpPr>
        <p:spPr>
          <a:xfrm>
            <a:off x="402007" y="145140"/>
            <a:ext cx="861325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Application Submission: On-Time AY 2024/25</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7" name="Content Placeholder 2">
            <a:extLst>
              <a:ext uri="{FF2B5EF4-FFF2-40B4-BE49-F238E27FC236}">
                <a16:creationId xmlns:a16="http://schemas.microsoft.com/office/drawing/2014/main" id="{1D4CCB9C-D657-F2F7-844C-5A0C6A71ACC5}"/>
              </a:ext>
            </a:extLst>
          </p:cNvPr>
          <p:cNvSpPr txBox="1">
            <a:spLocks/>
          </p:cNvSpPr>
          <p:nvPr/>
        </p:nvSpPr>
        <p:spPr>
          <a:xfrm>
            <a:off x="402007" y="1105836"/>
            <a:ext cx="11751733" cy="8159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After a </a:t>
            </a:r>
            <a:r>
              <a:rPr lang="en-GB" sz="1800" dirty="0">
                <a:solidFill>
                  <a:prstClr val="black"/>
                </a:solidFill>
                <a:latin typeface="Arial" pitchFamily="34" charset="0"/>
                <a:cs typeface="Arial" pitchFamily="34" charset="0"/>
              </a:rPr>
              <a:t>slow March, submission levels picked up across the remainder of the ‘on-time’ period, with </a:t>
            </a:r>
            <a:r>
              <a:rPr lang="en-GB" sz="1800" b="1" dirty="0">
                <a:solidFill>
                  <a:prstClr val="black"/>
                </a:solidFill>
                <a:latin typeface="Arial" pitchFamily="34" charset="0"/>
                <a:cs typeface="Arial" pitchFamily="34" charset="0"/>
              </a:rPr>
              <a:t>162,155 </a:t>
            </a:r>
            <a:r>
              <a:rPr lang="en-GB" sz="1800" dirty="0">
                <a:solidFill>
                  <a:prstClr val="black"/>
                </a:solidFill>
                <a:latin typeface="Arial" pitchFamily="34" charset="0"/>
                <a:cs typeface="Arial" pitchFamily="34" charset="0"/>
              </a:rPr>
              <a:t>new</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lang="en-GB" sz="1800" dirty="0">
                <a:solidFill>
                  <a:prstClr val="black"/>
                </a:solidFill>
                <a:latin typeface="Arial" pitchFamily="34" charset="0"/>
                <a:cs typeface="Arial" pitchFamily="34" charset="0"/>
              </a:rPr>
              <a:t>full-time undergraduate student finance applications received across April and May 2024</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p:txBody>
      </p:sp>
      <p:sp>
        <p:nvSpPr>
          <p:cNvPr id="5" name="TextBox 4">
            <a:extLst>
              <a:ext uri="{FF2B5EF4-FFF2-40B4-BE49-F238E27FC236}">
                <a16:creationId xmlns:a16="http://schemas.microsoft.com/office/drawing/2014/main" id="{5EF5CD3D-9561-16A6-58C7-BA92741C1F72}"/>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3F69D472-9316-1483-2AE8-8B36FF8AD159}"/>
              </a:ext>
            </a:extLst>
          </p:cNvPr>
          <p:cNvPicPr>
            <a:picLocks noChangeAspect="1"/>
          </p:cNvPicPr>
          <p:nvPr/>
        </p:nvPicPr>
        <p:blipFill>
          <a:blip r:embed="rId3"/>
          <a:stretch>
            <a:fillRect/>
          </a:stretch>
        </p:blipFill>
        <p:spPr>
          <a:xfrm>
            <a:off x="539647" y="2051184"/>
            <a:ext cx="10867868" cy="4416820"/>
          </a:xfrm>
          <a:prstGeom prst="rect">
            <a:avLst/>
          </a:prstGeom>
        </p:spPr>
      </p:pic>
    </p:spTree>
    <p:extLst>
      <p:ext uri="{BB962C8B-B14F-4D97-AF65-F5344CB8AC3E}">
        <p14:creationId xmlns:p14="http://schemas.microsoft.com/office/powerpoint/2010/main" val="266149857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11" name="Picture 10">
            <a:extLst>
              <a:ext uri="{FF2B5EF4-FFF2-40B4-BE49-F238E27FC236}">
                <a16:creationId xmlns:a16="http://schemas.microsoft.com/office/drawing/2014/main" id="{09078971-7D49-508D-1CCD-5744B3D6E4C3}"/>
              </a:ext>
            </a:extLst>
          </p:cNvPr>
          <p:cNvPicPr>
            <a:picLocks noChangeAspect="1"/>
          </p:cNvPicPr>
          <p:nvPr/>
        </p:nvPicPr>
        <p:blipFill>
          <a:blip r:embed="rId3"/>
          <a:stretch>
            <a:fillRect/>
          </a:stretch>
        </p:blipFill>
        <p:spPr>
          <a:xfrm>
            <a:off x="732289" y="2057282"/>
            <a:ext cx="10727421" cy="4541527"/>
          </a:xfrm>
          <a:prstGeom prst="rect">
            <a:avLst/>
          </a:prstGeom>
        </p:spPr>
      </p:pic>
      <p:sp>
        <p:nvSpPr>
          <p:cNvPr id="13" name="Title 19">
            <a:extLst>
              <a:ext uri="{FF2B5EF4-FFF2-40B4-BE49-F238E27FC236}">
                <a16:creationId xmlns:a16="http://schemas.microsoft.com/office/drawing/2014/main" id="{D9204979-E327-BB4E-D75F-6709AE3BFAF6}"/>
              </a:ext>
            </a:extLst>
          </p:cNvPr>
          <p:cNvSpPr txBox="1">
            <a:spLocks noGrp="1"/>
          </p:cNvSpPr>
          <p:nvPr>
            <p:ph type="title" idx="4294967295"/>
          </p:nvPr>
        </p:nvSpPr>
        <p:spPr>
          <a:xfrm>
            <a:off x="402007" y="145140"/>
            <a:ext cx="722505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Application Submission: Post-Deadline</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Content Placeholder 2">
            <a:extLst>
              <a:ext uri="{FF2B5EF4-FFF2-40B4-BE49-F238E27FC236}">
                <a16:creationId xmlns:a16="http://schemas.microsoft.com/office/drawing/2014/main" id="{522308EF-109B-970A-12FE-75C57AF57A08}"/>
              </a:ext>
            </a:extLst>
          </p:cNvPr>
          <p:cNvSpPr txBox="1">
            <a:spLocks/>
          </p:cNvSpPr>
          <p:nvPr/>
        </p:nvSpPr>
        <p:spPr>
          <a:xfrm>
            <a:off x="310445" y="996610"/>
            <a:ext cx="11751733" cy="8159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Despite online campaigns, reminder prompts and IAG practitioner engagement, each academic year sees a</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significant number of students submit their funding applications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after </a:t>
            </a:r>
            <a:r>
              <a:rPr kumimoji="0" lang="en-GB" sz="180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set ‘deadlines’:</a:t>
            </a:r>
          </a:p>
        </p:txBody>
      </p:sp>
      <p:grpSp>
        <p:nvGrpSpPr>
          <p:cNvPr id="3" name="Group 2" descr="Bar graph highlighting the application submission pattern across an academic year cycle and how many are received after the set deadlines. ">
            <a:extLst>
              <a:ext uri="{FF2B5EF4-FFF2-40B4-BE49-F238E27FC236}">
                <a16:creationId xmlns:a16="http://schemas.microsoft.com/office/drawing/2014/main" id="{6CBC536C-D6A4-B7D7-8159-F25B61DAF5DB}"/>
              </a:ext>
            </a:extLst>
          </p:cNvPr>
          <p:cNvGrpSpPr/>
          <p:nvPr/>
        </p:nvGrpSpPr>
        <p:grpSpPr>
          <a:xfrm>
            <a:off x="4339654" y="1812586"/>
            <a:ext cx="4840153" cy="2886710"/>
            <a:chOff x="4296756" y="241755"/>
            <a:chExt cx="4840153" cy="2886710"/>
          </a:xfrm>
        </p:grpSpPr>
        <p:grpSp>
          <p:nvGrpSpPr>
            <p:cNvPr id="25" name="Group 24">
              <a:extLst>
                <a:ext uri="{FF2B5EF4-FFF2-40B4-BE49-F238E27FC236}">
                  <a16:creationId xmlns:a16="http://schemas.microsoft.com/office/drawing/2014/main" id="{85B3B996-D693-0093-0E52-CFD7CB0E7CEE}"/>
                </a:ext>
              </a:extLst>
            </p:cNvPr>
            <p:cNvGrpSpPr/>
            <p:nvPr/>
          </p:nvGrpSpPr>
          <p:grpSpPr>
            <a:xfrm>
              <a:off x="4296756" y="488463"/>
              <a:ext cx="4526515" cy="2640002"/>
              <a:chOff x="4907678" y="-554630"/>
              <a:chExt cx="4526515" cy="3197420"/>
            </a:xfrm>
          </p:grpSpPr>
          <p:cxnSp>
            <p:nvCxnSpPr>
              <p:cNvPr id="24" name="Straight Connector 23">
                <a:extLst>
                  <a:ext uri="{FF2B5EF4-FFF2-40B4-BE49-F238E27FC236}">
                    <a16:creationId xmlns:a16="http://schemas.microsoft.com/office/drawing/2014/main" id="{6E2FADA5-8FDD-0ABA-254B-7173FC123A0E}"/>
                  </a:ext>
                </a:extLst>
              </p:cNvPr>
              <p:cNvCxnSpPr>
                <a:cxnSpLocks/>
              </p:cNvCxnSpPr>
              <p:nvPr/>
            </p:nvCxnSpPr>
            <p:spPr>
              <a:xfrm>
                <a:off x="4920381" y="-535146"/>
                <a:ext cx="4513812" cy="0"/>
              </a:xfrm>
              <a:prstGeom prst="line">
                <a:avLst/>
              </a:prstGeom>
              <a:ln w="38100">
                <a:solidFill>
                  <a:srgbClr val="C00000"/>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9B516AC-AA8C-7F92-6489-7FCD18DAA24F}"/>
                  </a:ext>
                </a:extLst>
              </p:cNvPr>
              <p:cNvCxnSpPr>
                <a:cxnSpLocks/>
              </p:cNvCxnSpPr>
              <p:nvPr/>
            </p:nvCxnSpPr>
            <p:spPr>
              <a:xfrm flipV="1">
                <a:off x="4907678" y="-554630"/>
                <a:ext cx="12703" cy="3197420"/>
              </a:xfrm>
              <a:prstGeom prst="straightConnector1">
                <a:avLst/>
              </a:prstGeom>
              <a:ln w="38100">
                <a:solidFill>
                  <a:srgbClr val="C00000"/>
                </a:solidFill>
                <a:prstDash val="lg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26" name="TextBox 25">
              <a:extLst>
                <a:ext uri="{FF2B5EF4-FFF2-40B4-BE49-F238E27FC236}">
                  <a16:creationId xmlns:a16="http://schemas.microsoft.com/office/drawing/2014/main" id="{9497256F-4C1C-4CC9-6A99-9E29F32DD7C4}"/>
                </a:ext>
              </a:extLst>
            </p:cNvPr>
            <p:cNvSpPr txBox="1"/>
            <p:nvPr/>
          </p:nvSpPr>
          <p:spPr>
            <a:xfrm>
              <a:off x="5021743" y="241755"/>
              <a:ext cx="41151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Student Applications Post-New FT Deadline</a:t>
              </a:r>
            </a:p>
          </p:txBody>
        </p:sp>
      </p:grpSp>
      <p:sp>
        <p:nvSpPr>
          <p:cNvPr id="6" name="TextBox 5">
            <a:extLst>
              <a:ext uri="{FF2B5EF4-FFF2-40B4-BE49-F238E27FC236}">
                <a16:creationId xmlns:a16="http://schemas.microsoft.com/office/drawing/2014/main" id="{A78D6E00-2456-B7DA-5FB4-F1384CABCA04}"/>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March 31</a:t>
            </a:r>
            <a:r>
              <a:rPr lang="en-GB" sz="1100" baseline="30000" dirty="0">
                <a:solidFill>
                  <a:prstClr val="black"/>
                </a:solidFill>
                <a:latin typeface="Arial" panose="020B0604020202020204" pitchFamily="34" charset="0"/>
                <a:cs typeface="Arial" panose="020B0604020202020204" pitchFamily="34" charset="0"/>
              </a:rPr>
              <a:t>st </a:t>
            </a:r>
            <a:r>
              <a:rPr lang="en-GB" sz="1100" dirty="0">
                <a:solidFill>
                  <a:prstClr val="black"/>
                </a:solidFill>
                <a:latin typeface="Arial" panose="020B0604020202020204" pitchFamily="34" charset="0"/>
                <a:cs typeface="Arial" panose="020B0604020202020204" pitchFamily="34" charset="0"/>
              </a:rPr>
              <a:t>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7355081"/>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le 19">
            <a:extLst>
              <a:ext uri="{FF2B5EF4-FFF2-40B4-BE49-F238E27FC236}">
                <a16:creationId xmlns:a16="http://schemas.microsoft.com/office/drawing/2014/main" id="{B8120324-44E8-622B-6A7C-8F98E939268D}"/>
              </a:ext>
            </a:extLst>
          </p:cNvPr>
          <p:cNvSpPr txBox="1">
            <a:spLocks noGrp="1"/>
          </p:cNvSpPr>
          <p:nvPr>
            <p:ph type="title" idx="4294967295"/>
          </p:nvPr>
        </p:nvSpPr>
        <p:spPr>
          <a:xfrm>
            <a:off x="402007" y="145140"/>
            <a:ext cx="9432390"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Application Submission: Year-on-Year Comparison</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7" name="Content Placeholder 2">
            <a:extLst>
              <a:ext uri="{FF2B5EF4-FFF2-40B4-BE49-F238E27FC236}">
                <a16:creationId xmlns:a16="http://schemas.microsoft.com/office/drawing/2014/main" id="{39B0E879-E08C-93E0-09A2-80CE08754DF5}"/>
              </a:ext>
            </a:extLst>
          </p:cNvPr>
          <p:cNvSpPr txBox="1">
            <a:spLocks/>
          </p:cNvSpPr>
          <p:nvPr/>
        </p:nvSpPr>
        <p:spPr>
          <a:xfrm>
            <a:off x="338609" y="1028608"/>
            <a:ext cx="11751733" cy="8159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stark reality is that the</a:t>
            </a:r>
            <a:r>
              <a:rPr lang="en-GB" sz="1800" dirty="0">
                <a:solidFill>
                  <a:prstClr val="black"/>
                </a:solidFill>
                <a:latin typeface="Arial" pitchFamily="34" charset="0"/>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later a student leaves it to submit their application, the more risk they run of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receiving their full payments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the start of their course or when returning for the next year of study:</a:t>
            </a:r>
          </a:p>
        </p:txBody>
      </p:sp>
      <p:graphicFrame>
        <p:nvGraphicFramePr>
          <p:cNvPr id="5" name="Table 4">
            <a:extLst>
              <a:ext uri="{FF2B5EF4-FFF2-40B4-BE49-F238E27FC236}">
                <a16:creationId xmlns:a16="http://schemas.microsoft.com/office/drawing/2014/main" id="{5596D13B-548B-F845-6D91-2C232DAFA053}"/>
              </a:ext>
            </a:extLst>
          </p:cNvPr>
          <p:cNvGraphicFramePr>
            <a:graphicFrameLocks noGrp="1"/>
          </p:cNvGraphicFramePr>
          <p:nvPr>
            <p:extLst>
              <p:ext uri="{D42A27DB-BD31-4B8C-83A1-F6EECF244321}">
                <p14:modId xmlns:p14="http://schemas.microsoft.com/office/powerpoint/2010/main" val="2516831683"/>
              </p:ext>
            </p:extLst>
          </p:nvPr>
        </p:nvGraphicFramePr>
        <p:xfrm>
          <a:off x="338609" y="1736878"/>
          <a:ext cx="9160326" cy="231521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08618">
                  <a:extLst>
                    <a:ext uri="{9D8B030D-6E8A-4147-A177-3AD203B41FA5}">
                      <a16:colId xmlns:a16="http://schemas.microsoft.com/office/drawing/2014/main" val="4161880075"/>
                    </a:ext>
                  </a:extLst>
                </a:gridCol>
                <a:gridCol w="1308618">
                  <a:extLst>
                    <a:ext uri="{9D8B030D-6E8A-4147-A177-3AD203B41FA5}">
                      <a16:colId xmlns:a16="http://schemas.microsoft.com/office/drawing/2014/main" val="4010504743"/>
                    </a:ext>
                  </a:extLst>
                </a:gridCol>
                <a:gridCol w="1308618">
                  <a:extLst>
                    <a:ext uri="{9D8B030D-6E8A-4147-A177-3AD203B41FA5}">
                      <a16:colId xmlns:a16="http://schemas.microsoft.com/office/drawing/2014/main" val="892693279"/>
                    </a:ext>
                  </a:extLst>
                </a:gridCol>
                <a:gridCol w="1308618">
                  <a:extLst>
                    <a:ext uri="{9D8B030D-6E8A-4147-A177-3AD203B41FA5}">
                      <a16:colId xmlns:a16="http://schemas.microsoft.com/office/drawing/2014/main" val="91168021"/>
                    </a:ext>
                  </a:extLst>
                </a:gridCol>
                <a:gridCol w="1308618">
                  <a:extLst>
                    <a:ext uri="{9D8B030D-6E8A-4147-A177-3AD203B41FA5}">
                      <a16:colId xmlns:a16="http://schemas.microsoft.com/office/drawing/2014/main" val="2981931812"/>
                    </a:ext>
                  </a:extLst>
                </a:gridCol>
                <a:gridCol w="1308618">
                  <a:extLst>
                    <a:ext uri="{9D8B030D-6E8A-4147-A177-3AD203B41FA5}">
                      <a16:colId xmlns:a16="http://schemas.microsoft.com/office/drawing/2014/main" val="254815165"/>
                    </a:ext>
                  </a:extLst>
                </a:gridCol>
                <a:gridCol w="1308618">
                  <a:extLst>
                    <a:ext uri="{9D8B030D-6E8A-4147-A177-3AD203B41FA5}">
                      <a16:colId xmlns:a16="http://schemas.microsoft.com/office/drawing/2014/main" val="2307767263"/>
                    </a:ext>
                  </a:extLst>
                </a:gridCol>
              </a:tblGrid>
              <a:tr h="578698">
                <a:tc>
                  <a:txBody>
                    <a:bodyPr/>
                    <a:lstStyle/>
                    <a:p>
                      <a:pPr algn="ctr"/>
                      <a:r>
                        <a:rPr lang="en-GB" sz="1600" b="0" dirty="0">
                          <a:solidFill>
                            <a:schemeClr val="bg1"/>
                          </a:solidFill>
                          <a:latin typeface="Arial" panose="020B0604020202020204" pitchFamily="34" charset="0"/>
                          <a:cs typeface="Arial" panose="020B0604020202020204" pitchFamily="34" charset="0"/>
                        </a:rPr>
                        <a:t>Academic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March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0" dirty="0">
                          <a:latin typeface="Arial" panose="020B0604020202020204" pitchFamily="34" charset="0"/>
                          <a:cs typeface="Arial" panose="020B0604020202020204" pitchFamily="34" charset="0"/>
                        </a:rPr>
                        <a:t>April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0" dirty="0">
                          <a:latin typeface="Arial" panose="020B0604020202020204" pitchFamily="34" charset="0"/>
                          <a:cs typeface="Arial" panose="020B0604020202020204" pitchFamily="34" charset="0"/>
                        </a:rPr>
                        <a:t>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algn="ctr"/>
                      <a:r>
                        <a:rPr lang="en-GB" sz="1600" b="0" dirty="0">
                          <a:latin typeface="Arial" panose="020B0604020202020204" pitchFamily="34" charset="0"/>
                          <a:cs typeface="Arial" panose="020B0604020202020204" pitchFamily="34" charset="0"/>
                        </a:rPr>
                        <a:t>June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algn="ctr"/>
                      <a:r>
                        <a:rPr lang="en-GB" sz="1600" b="0" dirty="0">
                          <a:latin typeface="Arial" panose="020B0604020202020204" pitchFamily="34" charset="0"/>
                          <a:cs typeface="Arial" panose="020B0604020202020204" pitchFamily="34" charset="0"/>
                        </a:rPr>
                        <a:t>July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algn="ctr"/>
                      <a:r>
                        <a:rPr lang="en-GB" sz="1600" b="0" dirty="0">
                          <a:latin typeface="Arial" panose="020B0604020202020204" pitchFamily="34" charset="0"/>
                          <a:cs typeface="Arial" panose="020B0604020202020204" pitchFamily="34" charset="0"/>
                        </a:rPr>
                        <a:t>August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816648942"/>
                  </a:ext>
                </a:extLst>
              </a:tr>
              <a:tr h="578698">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53,690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68,208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129,539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65,595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56,626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64,933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3857733"/>
                  </a:ext>
                </a:extLst>
              </a:tr>
              <a:tr h="578698">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48,675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62,635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124,572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68,632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56,056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61,001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9401593"/>
                  </a:ext>
                </a:extLst>
              </a:tr>
              <a:tr h="578698">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35,051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66,313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112,281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62,660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57,567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66,690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311009"/>
                  </a:ext>
                </a:extLst>
              </a:tr>
            </a:tbl>
          </a:graphicData>
        </a:graphic>
      </p:graphicFrame>
      <p:graphicFrame>
        <p:nvGraphicFramePr>
          <p:cNvPr id="6" name="Table 5">
            <a:extLst>
              <a:ext uri="{FF2B5EF4-FFF2-40B4-BE49-F238E27FC236}">
                <a16:creationId xmlns:a16="http://schemas.microsoft.com/office/drawing/2014/main" id="{48917BA1-B5F6-34E2-D4DF-D08DB6D36675}"/>
              </a:ext>
            </a:extLst>
          </p:cNvPr>
          <p:cNvGraphicFramePr>
            <a:graphicFrameLocks noGrp="1"/>
          </p:cNvGraphicFramePr>
          <p:nvPr>
            <p:extLst>
              <p:ext uri="{D42A27DB-BD31-4B8C-83A1-F6EECF244321}">
                <p14:modId xmlns:p14="http://schemas.microsoft.com/office/powerpoint/2010/main" val="3053944466"/>
              </p:ext>
            </p:extLst>
          </p:nvPr>
        </p:nvGraphicFramePr>
        <p:xfrm>
          <a:off x="3477718" y="4152367"/>
          <a:ext cx="8251124" cy="231563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8732">
                  <a:extLst>
                    <a:ext uri="{9D8B030D-6E8A-4147-A177-3AD203B41FA5}">
                      <a16:colId xmlns:a16="http://schemas.microsoft.com/office/drawing/2014/main" val="4161880075"/>
                    </a:ext>
                  </a:extLst>
                </a:gridCol>
                <a:gridCol w="1178732">
                  <a:extLst>
                    <a:ext uri="{9D8B030D-6E8A-4147-A177-3AD203B41FA5}">
                      <a16:colId xmlns:a16="http://schemas.microsoft.com/office/drawing/2014/main" val="4010504743"/>
                    </a:ext>
                  </a:extLst>
                </a:gridCol>
                <a:gridCol w="1178732">
                  <a:extLst>
                    <a:ext uri="{9D8B030D-6E8A-4147-A177-3AD203B41FA5}">
                      <a16:colId xmlns:a16="http://schemas.microsoft.com/office/drawing/2014/main" val="892693279"/>
                    </a:ext>
                  </a:extLst>
                </a:gridCol>
                <a:gridCol w="1178732">
                  <a:extLst>
                    <a:ext uri="{9D8B030D-6E8A-4147-A177-3AD203B41FA5}">
                      <a16:colId xmlns:a16="http://schemas.microsoft.com/office/drawing/2014/main" val="91168021"/>
                    </a:ext>
                  </a:extLst>
                </a:gridCol>
                <a:gridCol w="1178732">
                  <a:extLst>
                    <a:ext uri="{9D8B030D-6E8A-4147-A177-3AD203B41FA5}">
                      <a16:colId xmlns:a16="http://schemas.microsoft.com/office/drawing/2014/main" val="2981931812"/>
                    </a:ext>
                  </a:extLst>
                </a:gridCol>
                <a:gridCol w="1178732">
                  <a:extLst>
                    <a:ext uri="{9D8B030D-6E8A-4147-A177-3AD203B41FA5}">
                      <a16:colId xmlns:a16="http://schemas.microsoft.com/office/drawing/2014/main" val="254815165"/>
                    </a:ext>
                  </a:extLst>
                </a:gridCol>
                <a:gridCol w="1178732">
                  <a:extLst>
                    <a:ext uri="{9D8B030D-6E8A-4147-A177-3AD203B41FA5}">
                      <a16:colId xmlns:a16="http://schemas.microsoft.com/office/drawing/2014/main" val="134180020"/>
                    </a:ext>
                  </a:extLst>
                </a:gridCol>
              </a:tblGrid>
              <a:tr h="578839">
                <a:tc>
                  <a:txBody>
                    <a:bodyPr/>
                    <a:lstStyle/>
                    <a:p>
                      <a:pPr algn="ctr"/>
                      <a:r>
                        <a:rPr lang="en-GB" sz="1600" b="0" dirty="0">
                          <a:solidFill>
                            <a:schemeClr val="bg1"/>
                          </a:solidFill>
                          <a:latin typeface="Arial" panose="020B0604020202020204" pitchFamily="34" charset="0"/>
                          <a:cs typeface="Arial" panose="020B0604020202020204" pitchFamily="34" charset="0"/>
                        </a:rPr>
                        <a:t>Academic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September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October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December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January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February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16648942"/>
                  </a:ext>
                </a:extLst>
              </a:tr>
              <a:tr h="578839">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50,142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24,868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20,740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13,861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174,020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14,548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3857733"/>
                  </a:ext>
                </a:extLst>
              </a:tr>
              <a:tr h="578839">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50,661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30,538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19,128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11,885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19,247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17,445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9401593"/>
                  </a:ext>
                </a:extLst>
              </a:tr>
              <a:tr h="578839">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49,521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34,400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23,203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17,646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25,181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13,988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785137"/>
                  </a:ext>
                </a:extLst>
              </a:tr>
            </a:tbl>
          </a:graphicData>
        </a:graphic>
      </p:graphicFrame>
      <p:sp>
        <p:nvSpPr>
          <p:cNvPr id="9" name="TextBox 8">
            <a:extLst>
              <a:ext uri="{FF2B5EF4-FFF2-40B4-BE49-F238E27FC236}">
                <a16:creationId xmlns:a16="http://schemas.microsoft.com/office/drawing/2014/main" id="{D69C23C0-EC61-01AD-1EC6-F8CC078E9827}"/>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9627442"/>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9">
            <a:extLst>
              <a:ext uri="{FF2B5EF4-FFF2-40B4-BE49-F238E27FC236}">
                <a16:creationId xmlns:a16="http://schemas.microsoft.com/office/drawing/2014/main" id="{C52FCC7B-A252-9272-CC43-58AED3AD2DE1}"/>
              </a:ext>
            </a:extLst>
          </p:cNvPr>
          <p:cNvSpPr txBox="1">
            <a:spLocks noGrp="1"/>
          </p:cNvSpPr>
          <p:nvPr>
            <p:ph type="title" idx="4294967295"/>
          </p:nvPr>
        </p:nvSpPr>
        <p:spPr>
          <a:xfrm>
            <a:off x="402007" y="145140"/>
            <a:ext cx="8930650"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Application Submission: Forecasts and Tracking</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26" name="Content Placeholder 2">
            <a:extLst>
              <a:ext uri="{FF2B5EF4-FFF2-40B4-BE49-F238E27FC236}">
                <a16:creationId xmlns:a16="http://schemas.microsoft.com/office/drawing/2014/main" id="{9E865FDD-6488-FAE3-7F5D-DDA824B5F18F}"/>
              </a:ext>
            </a:extLst>
          </p:cNvPr>
          <p:cNvSpPr txBox="1">
            <a:spLocks/>
          </p:cNvSpPr>
          <p:nvPr/>
        </p:nvSpPr>
        <p:spPr>
          <a:xfrm>
            <a:off x="516466" y="1252431"/>
            <a:ext cx="11302287" cy="1137232"/>
          </a:xfrm>
          <a:prstGeom prst="rect">
            <a:avLst/>
          </a:prstGeom>
        </p:spPr>
        <p:txBody>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For each academic year, funding domicile and product specific application numbers are forecast, plotted and</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monitored </a:t>
            </a:r>
            <a:r>
              <a:rPr lang="en-GB" b="1" dirty="0">
                <a:solidFill>
                  <a:prstClr val="black"/>
                </a:solidFill>
                <a:latin typeface="Arial" pitchFamily="34" charset="0"/>
                <a:cs typeface="Arial" pitchFamily="34" charset="0"/>
              </a:rPr>
              <a:t>against actual submissions</a:t>
            </a:r>
            <a:r>
              <a:rPr lang="en-GB" dirty="0">
                <a:solidFill>
                  <a:prstClr val="black"/>
                </a:solidFill>
                <a:latin typeface="Arial" pitchFamily="34" charset="0"/>
                <a:cs typeface="Arial" pitchFamily="34" charset="0"/>
              </a:rPr>
              <a:t>, which can inform reactive communication campaigns: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itchFamily="34" charset="0"/>
              <a:cs typeface="Arial" pitchFamily="34" charset="0"/>
            </a:endParaRPr>
          </a:p>
          <a:p>
            <a:pPr marL="54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itchFamily="34" charset="0"/>
                <a:cs typeface="Arial" pitchFamily="34" charset="0"/>
              </a:rPr>
              <a:t>Tracking year-on-year figures at an individual provider level allows for targeted IAG messages or additional awareness raising support to be delivered if required</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29" name="Group 28" descr="Image of line graph showing forecast applications against actual numbers received.">
            <a:extLst>
              <a:ext uri="{FF2B5EF4-FFF2-40B4-BE49-F238E27FC236}">
                <a16:creationId xmlns:a16="http://schemas.microsoft.com/office/drawing/2014/main" id="{F0C2F5A9-855D-DB21-9AB1-4710D84D1F78}"/>
              </a:ext>
            </a:extLst>
          </p:cNvPr>
          <p:cNvGrpSpPr/>
          <p:nvPr/>
        </p:nvGrpSpPr>
        <p:grpSpPr>
          <a:xfrm>
            <a:off x="516466" y="3174066"/>
            <a:ext cx="4825550" cy="3109557"/>
            <a:chOff x="575733" y="2348946"/>
            <a:chExt cx="5071864" cy="3268280"/>
          </a:xfrm>
        </p:grpSpPr>
        <p:pic>
          <p:nvPicPr>
            <p:cNvPr id="17" name="Picture 16">
              <a:extLst>
                <a:ext uri="{FF2B5EF4-FFF2-40B4-BE49-F238E27FC236}">
                  <a16:creationId xmlns:a16="http://schemas.microsoft.com/office/drawing/2014/main" id="{775F6CA3-36AF-0B90-B404-06A66CF5D869}"/>
                </a:ext>
              </a:extLst>
            </p:cNvPr>
            <p:cNvPicPr>
              <a:picLocks noChangeAspect="1"/>
            </p:cNvPicPr>
            <p:nvPr/>
          </p:nvPicPr>
          <p:blipFill rotWithShape="1">
            <a:blip r:embed="rId2"/>
            <a:srcRect l="535" t="1857" r="1129" b="2878"/>
            <a:stretch/>
          </p:blipFill>
          <p:spPr>
            <a:xfrm>
              <a:off x="575733" y="2348946"/>
              <a:ext cx="3566999" cy="212145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113E0BE-6525-9D6E-B302-370F693BF378}"/>
                </a:ext>
              </a:extLst>
            </p:cNvPr>
            <p:cNvPicPr>
              <a:picLocks noChangeAspect="1"/>
            </p:cNvPicPr>
            <p:nvPr/>
          </p:nvPicPr>
          <p:blipFill rotWithShape="1">
            <a:blip r:embed="rId3"/>
            <a:srcRect l="210" t="1577" r="882" b="709"/>
            <a:stretch/>
          </p:blipFill>
          <p:spPr>
            <a:xfrm>
              <a:off x="2112070" y="3495773"/>
              <a:ext cx="3535527" cy="2121453"/>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31" name="Picture 30" descr="Image showing year on year SLC tracking data of institution specific applications, including red % figures where numbers are significantly down.">
            <a:extLst>
              <a:ext uri="{FF2B5EF4-FFF2-40B4-BE49-F238E27FC236}">
                <a16:creationId xmlns:a16="http://schemas.microsoft.com/office/drawing/2014/main" id="{FDA6CD45-D54D-1EEA-731E-960E9601F801}"/>
              </a:ext>
            </a:extLst>
          </p:cNvPr>
          <p:cNvPicPr>
            <a:picLocks noChangeAspect="1"/>
          </p:cNvPicPr>
          <p:nvPr/>
        </p:nvPicPr>
        <p:blipFill>
          <a:blip r:embed="rId4"/>
          <a:stretch>
            <a:fillRect/>
          </a:stretch>
        </p:blipFill>
        <p:spPr>
          <a:xfrm>
            <a:off x="5873309" y="3174066"/>
            <a:ext cx="5802225" cy="3169626"/>
          </a:xfrm>
          <a:prstGeom prst="rect">
            <a:avLst/>
          </a:prstGeom>
        </p:spPr>
      </p:pic>
    </p:spTree>
    <p:extLst>
      <p:ext uri="{BB962C8B-B14F-4D97-AF65-F5344CB8AC3E}">
        <p14:creationId xmlns:p14="http://schemas.microsoft.com/office/powerpoint/2010/main" val="101486780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 name="Title 2">
            <a:extLst>
              <a:ext uri="{FF2B5EF4-FFF2-40B4-BE49-F238E27FC236}">
                <a16:creationId xmlns:a16="http://schemas.microsoft.com/office/drawing/2014/main" id="{6DFE74C6-6F4A-E253-F872-E7869802C8B8}"/>
              </a:ext>
            </a:extLst>
          </p:cNvPr>
          <p:cNvSpPr>
            <a:spLocks noGrp="1"/>
          </p:cNvSpPr>
          <p:nvPr>
            <p:ph type="title" idx="4294967295"/>
          </p:nvPr>
        </p:nvSpPr>
        <p:spPr>
          <a:xfrm>
            <a:off x="402007" y="145140"/>
            <a:ext cx="3305713"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 sz="3200" kern="0" dirty="0">
                <a:solidFill>
                  <a:schemeClr val="bg1"/>
                </a:solidFill>
                <a:latin typeface="Helvetica" panose="020B0604020202030204" pitchFamily="34" charset="0"/>
                <a:ea typeface="+mn-ea"/>
                <a:cs typeface="+mn-cs"/>
              </a:rPr>
              <a:t>Session</a:t>
            </a: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 Content </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2" name="Content Placeholder 2">
            <a:extLst>
              <a:ext uri="{FF2B5EF4-FFF2-40B4-BE49-F238E27FC236}">
                <a16:creationId xmlns:a16="http://schemas.microsoft.com/office/drawing/2014/main" id="{3330F93E-43EB-4ACB-BD23-4FE388DAD6C5}"/>
              </a:ext>
            </a:extLst>
          </p:cNvPr>
          <p:cNvSpPr>
            <a:spLocks noGrp="1"/>
          </p:cNvSpPr>
          <p:nvPr/>
        </p:nvSpPr>
        <p:spPr>
          <a:xfrm>
            <a:off x="501988" y="1363411"/>
            <a:ext cx="11361946" cy="4642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the value of higher education courses and student concerns over cost of living fully in the spotlight, this</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workshop will provide an insight into the core numbers and highlight any noticeable trends behind student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loan applications across recent academic years: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Content will cover the following areas </a:t>
            </a:r>
            <a:r>
              <a:rPr lang="en-GB" sz="1800" dirty="0">
                <a:solidFill>
                  <a:prstClr val="black"/>
                </a:solidFill>
                <a:latin typeface="Arial" panose="020B0604020202020204" pitchFamily="34" charset="0"/>
                <a:cs typeface="Arial" panose="020B0604020202020204" pitchFamily="34" charset="0"/>
              </a:rPr>
              <a:t>of higher education funding</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applications received by SLC: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40000" marR="0" lvl="0" indent="-360000" algn="l" defTabSz="914400" rtl="0" eaLnBrk="1" fontAlgn="auto" latinLnBrk="0" hangingPunct="1">
              <a:lnSpc>
                <a:spcPct val="100000"/>
              </a:lnSpc>
              <a:spcBef>
                <a:spcPts val="0"/>
              </a:spcBef>
              <a:spcAft>
                <a:spcPts val="3400"/>
              </a:spcAft>
              <a:buClrTx/>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National and Regional Application Figures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40000" marR="0" lvl="0" indent="-360000" algn="l" defTabSz="914400" rtl="0" eaLnBrk="1" fontAlgn="auto" latinLnBrk="0" hangingPunct="1">
              <a:lnSpc>
                <a:spcPct val="100000"/>
              </a:lnSpc>
              <a:spcBef>
                <a:spcPts val="0"/>
              </a:spcBef>
              <a:spcAft>
                <a:spcPts val="3400"/>
              </a:spcAft>
              <a:buClrTx/>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Application Deadlines and Submission Monitoring</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40000" marR="0" lvl="0" indent="-360000" algn="l" defTabSz="914400" rtl="0" eaLnBrk="1" fontAlgn="auto" latinLnBrk="0" hangingPunct="1">
              <a:lnSpc>
                <a:spcPct val="100000"/>
              </a:lnSpc>
              <a:spcBef>
                <a:spcPts val="0"/>
              </a:spcBef>
              <a:spcAft>
                <a:spcPts val="3400"/>
              </a:spcAft>
              <a:buClrTx/>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Category Specific Application Numbers and Key Messages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40000" marR="0" lvl="0" indent="-3600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Guidance and Money Management Resources for Students</a:t>
            </a:r>
            <a:endParaRPr kumimoji="0" lang="en-GB"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8000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907972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C1C6816B-9C68-3B0B-BE4D-82CFBC287331}"/>
              </a:ext>
            </a:extLst>
          </p:cNvPr>
          <p:cNvSpPr txBox="1">
            <a:spLocks noGrp="1"/>
          </p:cNvSpPr>
          <p:nvPr>
            <p:ph type="title" idx="4294967295"/>
          </p:nvPr>
        </p:nvSpPr>
        <p:spPr>
          <a:xfrm>
            <a:off x="365058" y="2552429"/>
            <a:ext cx="9759950" cy="1593850"/>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800"/>
              </a:spcBef>
              <a:spcAft>
                <a:spcPts val="0"/>
              </a:spcAft>
              <a:buClr>
                <a:srgbClr val="FFFFFF"/>
              </a:buClr>
              <a:buSzPct val="100000"/>
              <a:buFont typeface="Calibri"/>
              <a:buNone/>
              <a:defRPr sz="4800" b="0" i="0" u="none" strike="noStrike" kern="1200" cap="none">
                <a:solidFill>
                  <a:srgbClr val="FFFFFF"/>
                </a:solidFill>
                <a:latin typeface="Calibri"/>
                <a:ea typeface="Calibri"/>
                <a:cs typeface="Calibri"/>
                <a:sym typeface="Calibri"/>
              </a:defRPr>
            </a:lvl1pPr>
            <a:lvl2pPr marL="609585" marR="0" lvl="1" indent="0" algn="ctr" rtl="0">
              <a:lnSpc>
                <a:spcPct val="100000"/>
              </a:lnSpc>
              <a:spcBef>
                <a:spcPts val="26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2pPr>
            <a:lvl3pPr marL="1219170" marR="0" lvl="2" indent="0" algn="ctr" rtl="0">
              <a:lnSpc>
                <a:spcPct val="100000"/>
              </a:lnSpc>
              <a:spcBef>
                <a:spcPts val="240"/>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3pPr>
            <a:lvl4pPr marL="1828754" marR="0" lvl="3" indent="0" algn="ctr" rtl="0">
              <a:lnSpc>
                <a:spcPct val="100000"/>
              </a:lnSpc>
              <a:spcBef>
                <a:spcPts val="21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4pPr>
            <a:lvl5pPr marL="2438339" marR="0" lvl="4" indent="0" algn="ctr" rtl="0">
              <a:lnSpc>
                <a:spcPct val="100000"/>
              </a:lnSpc>
              <a:spcBef>
                <a:spcPts val="18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5pPr>
            <a:lvl6pPr marL="3047924" marR="0" lvl="5"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6pPr>
            <a:lvl7pPr marL="3657509" marR="0" lvl="6"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7pPr>
            <a:lvl8pPr marL="4267093" marR="0" lvl="7"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8pPr>
            <a:lvl9pPr marL="4876678" marR="0" lvl="8"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44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Student Loan Applications</a:t>
            </a: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Category Specific Numbers and Messages</a:t>
            </a:r>
          </a:p>
        </p:txBody>
      </p:sp>
      <p:sp>
        <p:nvSpPr>
          <p:cNvPr id="3" name="TextBox 2">
            <a:extLst>
              <a:ext uri="{FF2B5EF4-FFF2-40B4-BE49-F238E27FC236}">
                <a16:creationId xmlns:a16="http://schemas.microsoft.com/office/drawing/2014/main" id="{D3A5F7F4-FB49-2D23-DFFC-174C2ECAD768}"/>
              </a:ext>
            </a:extLst>
          </p:cNvPr>
          <p:cNvSpPr txBox="1"/>
          <p:nvPr/>
        </p:nvSpPr>
        <p:spPr>
          <a:xfrm>
            <a:off x="3929743" y="6446232"/>
            <a:ext cx="810958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 All application and year-on-year comparison data used is as of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a:t>
            </a:r>
            <a:r>
              <a:rPr kumimoji="0" lang="en-GB" sz="1400" b="1"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th</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June 2024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595990"/>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02007" y="1262030"/>
            <a:ext cx="11680722" cy="5047536"/>
          </a:xfrm>
          <a:prstGeom prst="rect">
            <a:avLst/>
          </a:prstGeom>
          <a:noFill/>
          <a:ln w="9525">
            <a:noFill/>
            <a:miter lim="800000"/>
            <a:headEnd/>
            <a:tailEnd/>
          </a:ln>
        </p:spPr>
        <p:txBody>
          <a:bodyPr wrap="square">
            <a:spAutoFit/>
          </a:bodyPr>
          <a:lstStyle/>
          <a:p>
            <a:pPr marL="360000" indent="-360000">
              <a:defRPr/>
            </a:pPr>
            <a:r>
              <a:rPr lang="en-US" dirty="0">
                <a:solidFill>
                  <a:prstClr val="black"/>
                </a:solidFill>
                <a:latin typeface="Arial" pitchFamily="34" charset="0"/>
                <a:cs typeface="Arial" pitchFamily="34" charset="0"/>
              </a:rPr>
              <a:t>The range of support available to students and the associated eligibility policies extend to include targeted  </a:t>
            </a:r>
          </a:p>
          <a:p>
            <a:pPr marL="360000" indent="-360000">
              <a:defRPr/>
            </a:pPr>
            <a:r>
              <a:rPr lang="en-US" dirty="0">
                <a:solidFill>
                  <a:prstClr val="black"/>
                </a:solidFill>
                <a:latin typeface="Arial" pitchFamily="34" charset="0"/>
                <a:cs typeface="Arial" pitchFamily="34" charset="0"/>
              </a:rPr>
              <a:t>grants and funding for applicants who fall into defended categories and criteria: </a:t>
            </a:r>
          </a:p>
          <a:p>
            <a:pPr marL="360000" indent="-360000">
              <a:defRPr/>
            </a:pPr>
            <a:endParaRPr lang="en-US" dirty="0">
              <a:solidFill>
                <a:prstClr val="black"/>
              </a:solidFill>
              <a:latin typeface="Arial" pitchFamily="34" charset="0"/>
              <a:cs typeface="Arial" pitchFamily="34" charset="0"/>
            </a:endParaRPr>
          </a:p>
          <a:p>
            <a:pPr marL="360000" indent="-360000">
              <a:defRPr/>
            </a:pPr>
            <a:r>
              <a:rPr lang="en-US" dirty="0">
                <a:solidFill>
                  <a:prstClr val="black"/>
                </a:solidFill>
                <a:latin typeface="Arial" pitchFamily="34" charset="0"/>
                <a:cs typeface="Arial" pitchFamily="34" charset="0"/>
              </a:rPr>
              <a:t>These categories include:</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auto" latinLnBrk="0" hangingPunct="1">
              <a:lnSpc>
                <a:spcPct val="100000"/>
              </a:lnSpc>
              <a:spcBef>
                <a:spcPts val="0"/>
              </a:spcBef>
              <a:spcAft>
                <a:spcPts val="22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lang="en-US" dirty="0">
                <a:solidFill>
                  <a:prstClr val="black"/>
                </a:solidFill>
                <a:latin typeface="Arial" pitchFamily="34" charset="0"/>
                <a:cs typeface="Arial" pitchFamily="34" charset="0"/>
              </a:rPr>
              <a:t>Students with</a:t>
            </a: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lang="en-US" dirty="0">
                <a:solidFill>
                  <a:prstClr val="black"/>
                </a:solidFill>
                <a:latin typeface="Arial" pitchFamily="34" charset="0"/>
                <a:cs typeface="Arial" pitchFamily="34" charset="0"/>
              </a:rPr>
              <a:t>children or adult dependants’</a:t>
            </a:r>
          </a:p>
          <a:p>
            <a:pPr marL="540000" lvl="0" indent="-360000">
              <a:spcAft>
                <a:spcPts val="2200"/>
              </a:spcAft>
              <a:buFont typeface="Arial" panose="020B0604020202020204" pitchFamily="34" charset="0"/>
              <a:buChar char="•"/>
              <a:defRPr/>
            </a:pPr>
            <a:r>
              <a:rPr lang="en-US" dirty="0">
                <a:solidFill>
                  <a:prstClr val="black"/>
                </a:solidFill>
                <a:latin typeface="Arial" pitchFamily="34" charset="0"/>
                <a:cs typeface="Arial" pitchFamily="34" charset="0"/>
              </a:rPr>
              <a:t>Students with disabilities</a:t>
            </a:r>
            <a:r>
              <a:rPr lang="en-GB" dirty="0">
                <a:solidFill>
                  <a:prstClr val="black"/>
                </a:solidFill>
                <a:latin typeface="Arial" pitchFamily="34" charset="0"/>
                <a:cs typeface="Arial" pitchFamily="34" charset="0"/>
              </a:rPr>
              <a:t>, long-term health conditions, mental-health conditions or specific learning difficulties </a:t>
            </a:r>
            <a:endParaRPr kumimoji="0" lang="en-US"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auto" latinLnBrk="0" hangingPunct="1">
              <a:lnSpc>
                <a:spcPct val="100000"/>
              </a:lnSpc>
              <a:spcBef>
                <a:spcPts val="0"/>
              </a:spcBef>
              <a:spcAft>
                <a:spcPts val="22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lang="en-US" dirty="0">
                <a:solidFill>
                  <a:prstClr val="black"/>
                </a:solidFill>
                <a:latin typeface="Arial" pitchFamily="34" charset="0"/>
                <a:cs typeface="Arial" pitchFamily="34" charset="0"/>
              </a:rPr>
              <a:t>Independent students including Care Leavers and those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irreconcilably estranged from their parents</a:t>
            </a:r>
          </a:p>
          <a:p>
            <a:pPr marL="540000" marR="0" lvl="0" indent="-360000" algn="l" defTabSz="914400" rtl="0" eaLnBrk="1" fontAlgn="auto" latinLnBrk="0" hangingPunct="1">
              <a:lnSpc>
                <a:spcPct val="100000"/>
              </a:lnSpc>
              <a:spcBef>
                <a:spcPts val="0"/>
              </a:spcBef>
              <a:buClrTx/>
              <a:buSzTx/>
              <a:buFont typeface="Arial" pitchFamily="34" charset="0"/>
              <a:buChar char="•"/>
              <a:tabLst/>
              <a:defRPr/>
            </a:pPr>
            <a:r>
              <a:rPr lang="en-US" dirty="0">
                <a:solidFill>
                  <a:prstClr val="black"/>
                </a:solidFill>
                <a:latin typeface="Arial" pitchFamily="34" charset="0"/>
                <a:cs typeface="Arial" pitchFamily="34" charset="0"/>
              </a:rPr>
              <a:t>Students eligible for funding under any of the ‘protected’ residency statuses</a:t>
            </a:r>
            <a:endParaRPr kumimoji="0" lang="en-US"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buClrTx/>
              <a:buSzTx/>
              <a:tabLst/>
              <a:defRPr/>
            </a:pPr>
            <a:endParaRPr lang="en-US" dirty="0">
              <a:solidFill>
                <a:prstClr val="black"/>
              </a:solidFill>
              <a:latin typeface="Arial" pitchFamily="34" charset="0"/>
              <a:cs typeface="Arial" pitchFamily="34" charset="0"/>
            </a:endParaRPr>
          </a:p>
          <a:p>
            <a:pPr marL="360000" lvl="0" indent="-360000">
              <a:spcBef>
                <a:spcPts val="600"/>
              </a:spcBef>
              <a:defRPr/>
            </a:pPr>
            <a:r>
              <a:rPr lang="en-GB" sz="1600" dirty="0">
                <a:solidFill>
                  <a:prstClr val="black"/>
                </a:solidFill>
                <a:latin typeface="Arial" pitchFamily="34" charset="0"/>
                <a:cs typeface="Arial" pitchFamily="34" charset="0"/>
              </a:rPr>
              <a:t>SLC’s </a:t>
            </a:r>
            <a:r>
              <a:rPr lang="en-GB" sz="1600" b="1" dirty="0">
                <a:solidFill>
                  <a:prstClr val="black"/>
                </a:solidFill>
                <a:latin typeface="Arial" pitchFamily="34" charset="0"/>
                <a:cs typeface="Arial" pitchFamily="34" charset="0"/>
              </a:rPr>
              <a:t>Charter for Customers who Require Additional Support </a:t>
            </a:r>
            <a:r>
              <a:rPr lang="en-US" sz="1600" dirty="0">
                <a:solidFill>
                  <a:prstClr val="black"/>
                </a:solidFill>
                <a:latin typeface="Arial" pitchFamily="34" charset="0"/>
                <a:cs typeface="Arial" pitchFamily="34" charset="0"/>
              </a:rPr>
              <a:t>details </a:t>
            </a:r>
            <a:r>
              <a:rPr kumimoji="0" lang="en-US" sz="1600" b="0" i="0" u="none" strike="noStrike" kern="1200" cap="none" spc="0" normalizeH="0" baseline="0" noProof="0" dirty="0">
                <a:ln>
                  <a:noFill/>
                </a:ln>
                <a:solidFill>
                  <a:prstClr val="black"/>
                </a:solidFill>
                <a:effectLst/>
                <a:uLnTx/>
                <a:uFillTx/>
                <a:latin typeface="Arial" pitchFamily="34" charset="0"/>
                <a:cs typeface="Arial" pitchFamily="34" charset="0"/>
              </a:rPr>
              <a:t>how SLC is</a:t>
            </a:r>
            <a:r>
              <a:rPr kumimoji="0" lang="en-US" sz="1600" b="0" i="0" u="none" strike="noStrike" kern="1200" cap="none" spc="0" normalizeH="0" noProof="0" dirty="0">
                <a:ln>
                  <a:noFill/>
                </a:ln>
                <a:solidFill>
                  <a:prstClr val="black"/>
                </a:solidFill>
                <a:effectLst/>
                <a:uLnTx/>
                <a:uFillTx/>
                <a:latin typeface="Arial" pitchFamily="34" charset="0"/>
                <a:cs typeface="Arial" pitchFamily="34" charset="0"/>
              </a:rPr>
              <a:t> committed</a:t>
            </a:r>
            <a:r>
              <a:rPr kumimoji="0" lang="en-US" sz="1600" b="0" i="0" u="none" strike="noStrike" kern="1200" cap="none" spc="0" normalizeH="0" baseline="0" noProof="0" dirty="0">
                <a:ln>
                  <a:noFill/>
                </a:ln>
                <a:solidFill>
                  <a:prstClr val="black"/>
                </a:solidFill>
                <a:effectLst/>
                <a:uLnTx/>
                <a:uFillTx/>
                <a:latin typeface="Arial" pitchFamily="34" charset="0"/>
                <a:cs typeface="Arial" pitchFamily="34" charset="0"/>
              </a:rPr>
              <a:t> to</a:t>
            </a:r>
            <a:r>
              <a:rPr lang="en-US" sz="1600" dirty="0">
                <a:solidFill>
                  <a:prstClr val="black"/>
                </a:solidFill>
                <a:latin typeface="Arial" pitchFamily="34" charset="0"/>
                <a:cs typeface="Arial" pitchFamily="34" charset="0"/>
              </a:rPr>
              <a:t> better </a:t>
            </a:r>
            <a:r>
              <a:rPr lang="en-GB" sz="1600" dirty="0">
                <a:solidFill>
                  <a:prstClr val="black"/>
                </a:solidFill>
                <a:latin typeface="Arial" pitchFamily="34" charset="0"/>
                <a:cs typeface="Arial" pitchFamily="34" charset="0"/>
              </a:rPr>
              <a:t>understanding</a:t>
            </a:r>
          </a:p>
          <a:p>
            <a:pPr marL="360000" lvl="0" indent="-360000">
              <a:defRPr/>
            </a:pPr>
            <a:r>
              <a:rPr lang="en-GB" sz="1600" dirty="0">
                <a:solidFill>
                  <a:prstClr val="black"/>
                </a:solidFill>
                <a:latin typeface="Arial" pitchFamily="34" charset="0"/>
                <a:cs typeface="Arial" pitchFamily="34" charset="0"/>
              </a:rPr>
              <a:t>vulnerability and additional support needs, and to improve the service provided to customers who require the most help:</a:t>
            </a:r>
          </a:p>
          <a:p>
            <a:pPr marL="360000" lvl="0" indent="-360000">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lvl="0" indent="-360000">
              <a:buFont typeface="Arial" panose="020B0604020202020204" pitchFamily="34" charset="0"/>
              <a:buChar char="•"/>
              <a:defRPr/>
            </a:pPr>
            <a:r>
              <a:rPr lang="en-GB" sz="1400" dirty="0">
                <a:solidFill>
                  <a:prstClr val="black"/>
                </a:solidFill>
                <a:latin typeface="Arial" pitchFamily="34" charset="0"/>
                <a:cs typeface="Arial" pitchFamily="34" charset="0"/>
                <a:hlinkClick r:id="rId3"/>
              </a:rPr>
              <a:t>www.gov.uk/government/publications/our-commitment-to-supporting-customers-who-need-additional-support</a:t>
            </a:r>
            <a:r>
              <a:rPr lang="en-GB" sz="1400" dirty="0">
                <a:solidFill>
                  <a:prstClr val="black"/>
                </a:solidFill>
                <a:latin typeface="Arial" pitchFamily="34" charset="0"/>
                <a:cs typeface="Arial" pitchFamily="34" charset="0"/>
              </a:rPr>
              <a:t> </a:t>
            </a:r>
            <a:endParaRPr kumimoji="0" lang="en-GB" sz="14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sp>
        <p:nvSpPr>
          <p:cNvPr id="4" name="Title 19">
            <a:extLst>
              <a:ext uri="{FF2B5EF4-FFF2-40B4-BE49-F238E27FC236}">
                <a16:creationId xmlns:a16="http://schemas.microsoft.com/office/drawing/2014/main" id="{E87BB215-DF62-139A-59AE-873FBB2D5543}"/>
              </a:ext>
            </a:extLst>
          </p:cNvPr>
          <p:cNvSpPr txBox="1">
            <a:spLocks noGrp="1"/>
          </p:cNvSpPr>
          <p:nvPr>
            <p:ph type="title" idx="4294967295"/>
          </p:nvPr>
        </p:nvSpPr>
        <p:spPr>
          <a:xfrm>
            <a:off x="402007" y="145140"/>
            <a:ext cx="572143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Category Specific Applications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7" name="Title 19">
            <a:extLst>
              <a:ext uri="{FF2B5EF4-FFF2-40B4-BE49-F238E27FC236}">
                <a16:creationId xmlns:a16="http://schemas.microsoft.com/office/drawing/2014/main" id="{BD599E52-F94C-8E29-1BDB-0365E5877C67}"/>
              </a:ext>
            </a:extLst>
          </p:cNvPr>
          <p:cNvSpPr txBox="1">
            <a:spLocks noGrp="1"/>
          </p:cNvSpPr>
          <p:nvPr>
            <p:ph type="title" idx="4294967295"/>
          </p:nvPr>
        </p:nvSpPr>
        <p:spPr>
          <a:xfrm>
            <a:off x="402007" y="145140"/>
            <a:ext cx="674415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Grants for Dependants’ Applications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Rectangle 4">
            <a:extLst>
              <a:ext uri="{FF2B5EF4-FFF2-40B4-BE49-F238E27FC236}">
                <a16:creationId xmlns:a16="http://schemas.microsoft.com/office/drawing/2014/main" id="{099EBCB8-C373-65A6-9DA3-EE1818F55E21}"/>
              </a:ext>
            </a:extLst>
          </p:cNvPr>
          <p:cNvSpPr/>
          <p:nvPr/>
        </p:nvSpPr>
        <p:spPr>
          <a:xfrm>
            <a:off x="598089" y="1172024"/>
            <a:ext cx="11375922" cy="646331"/>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Grants for Dependants are available to help </a:t>
            </a:r>
            <a:r>
              <a:rPr lang="en-GB" b="1" dirty="0">
                <a:solidFill>
                  <a:prstClr val="black"/>
                </a:solidFill>
                <a:latin typeface="Arial" pitchFamily="34" charset="0"/>
                <a:ea typeface="ＭＳ Ｐゴシック" charset="-128"/>
                <a:cs typeface="Arial" pitchFamily="34" charset="0"/>
              </a:rPr>
              <a:t>eligible undergraduate students </a:t>
            </a:r>
            <a:r>
              <a:rPr lang="en-GB" dirty="0">
                <a:solidFill>
                  <a:prstClr val="black"/>
                </a:solidFill>
                <a:latin typeface="Arial" pitchFamily="34" charset="0"/>
                <a:ea typeface="ＭＳ Ｐゴシック" charset="-128"/>
                <a:cs typeface="Arial" pitchFamily="34" charset="0"/>
              </a:rPr>
              <a:t>pay for registered childcare</a:t>
            </a:r>
          </a:p>
          <a:p>
            <a:pPr marL="360000" indent="-360000">
              <a:defRPr/>
            </a:pPr>
            <a:r>
              <a:rPr lang="en-GB" dirty="0">
                <a:solidFill>
                  <a:prstClr val="black"/>
                </a:solidFill>
                <a:latin typeface="Arial" pitchFamily="34" charset="0"/>
                <a:ea typeface="ＭＳ Ｐゴシック" charset="-128"/>
                <a:cs typeface="Arial" pitchFamily="34" charset="0"/>
              </a:rPr>
              <a:t>provision and help with associated costs of being a student with children or a financially dependent adult:</a:t>
            </a:r>
          </a:p>
        </p:txBody>
      </p:sp>
      <p:sp>
        <p:nvSpPr>
          <p:cNvPr id="6" name="TextBox 5">
            <a:extLst>
              <a:ext uri="{FF2B5EF4-FFF2-40B4-BE49-F238E27FC236}">
                <a16:creationId xmlns:a16="http://schemas.microsoft.com/office/drawing/2014/main" id="{9CBD8393-FA37-E4F0-3C00-68E8F005716A}"/>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F994825E-1903-7CA3-C7D1-26E67F6F4622}"/>
              </a:ext>
            </a:extLst>
          </p:cNvPr>
          <p:cNvPicPr>
            <a:picLocks noChangeAspect="1"/>
          </p:cNvPicPr>
          <p:nvPr/>
        </p:nvPicPr>
        <p:blipFill>
          <a:blip r:embed="rId3"/>
          <a:stretch>
            <a:fillRect/>
          </a:stretch>
        </p:blipFill>
        <p:spPr>
          <a:xfrm>
            <a:off x="988301" y="2078261"/>
            <a:ext cx="9968459" cy="3869931"/>
          </a:xfrm>
          <a:prstGeom prst="rect">
            <a:avLst/>
          </a:prstGeom>
        </p:spPr>
      </p:pic>
    </p:spTree>
    <p:extLst>
      <p:ext uri="{BB962C8B-B14F-4D97-AF65-F5344CB8AC3E}">
        <p14:creationId xmlns:p14="http://schemas.microsoft.com/office/powerpoint/2010/main" val="354468174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9" name="Title 19">
            <a:extLst>
              <a:ext uri="{FF2B5EF4-FFF2-40B4-BE49-F238E27FC236}">
                <a16:creationId xmlns:a16="http://schemas.microsoft.com/office/drawing/2014/main" id="{A69249A7-E8FA-4202-889F-3A8A9A9C4844}"/>
              </a:ext>
            </a:extLst>
          </p:cNvPr>
          <p:cNvSpPr txBox="1">
            <a:spLocks noGrp="1"/>
          </p:cNvSpPr>
          <p:nvPr>
            <p:ph type="title" idx="4294967295"/>
          </p:nvPr>
        </p:nvSpPr>
        <p:spPr>
          <a:xfrm>
            <a:off x="402007" y="145140"/>
            <a:ext cx="790953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Disabled Students’ Allowance Applications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Rectangle 4">
            <a:extLst>
              <a:ext uri="{FF2B5EF4-FFF2-40B4-BE49-F238E27FC236}">
                <a16:creationId xmlns:a16="http://schemas.microsoft.com/office/drawing/2014/main" id="{F10A8701-7B0E-68FF-4C02-E50185F8FF0C}"/>
              </a:ext>
            </a:extLst>
          </p:cNvPr>
          <p:cNvSpPr/>
          <p:nvPr/>
        </p:nvSpPr>
        <p:spPr>
          <a:xfrm>
            <a:off x="304889" y="1412379"/>
            <a:ext cx="11375922" cy="646331"/>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Disabled Students’ Allowance provides help towards the additional costs a student could face as result of their</a:t>
            </a:r>
          </a:p>
          <a:p>
            <a:pPr marL="360000" indent="-360000">
              <a:defRPr/>
            </a:pPr>
            <a:r>
              <a:rPr lang="en-GB" dirty="0">
                <a:solidFill>
                  <a:prstClr val="black"/>
                </a:solidFill>
                <a:latin typeface="Arial" pitchFamily="34" charset="0"/>
                <a:ea typeface="ＭＳ Ｐゴシック" charset="-128"/>
                <a:cs typeface="Arial" pitchFamily="34" charset="0"/>
              </a:rPr>
              <a:t>disabilities, long-term health condition, mental-health condition or specific learning difficulty:</a:t>
            </a:r>
          </a:p>
        </p:txBody>
      </p:sp>
      <p:graphicFrame>
        <p:nvGraphicFramePr>
          <p:cNvPr id="6" name="Table 5">
            <a:extLst>
              <a:ext uri="{FF2B5EF4-FFF2-40B4-BE49-F238E27FC236}">
                <a16:creationId xmlns:a16="http://schemas.microsoft.com/office/drawing/2014/main" id="{648B70AA-A9E8-0DF1-CE08-72C48FD9A0A9}"/>
              </a:ext>
            </a:extLst>
          </p:cNvPr>
          <p:cNvGraphicFramePr>
            <a:graphicFrameLocks noGrp="1"/>
          </p:cNvGraphicFramePr>
          <p:nvPr>
            <p:extLst>
              <p:ext uri="{D42A27DB-BD31-4B8C-83A1-F6EECF244321}">
                <p14:modId xmlns:p14="http://schemas.microsoft.com/office/powerpoint/2010/main" val="4046914299"/>
              </p:ext>
            </p:extLst>
          </p:nvPr>
        </p:nvGraphicFramePr>
        <p:xfrm>
          <a:off x="7000342" y="2573388"/>
          <a:ext cx="4531155" cy="352794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66468">
                  <a:extLst>
                    <a:ext uri="{9D8B030D-6E8A-4147-A177-3AD203B41FA5}">
                      <a16:colId xmlns:a16="http://schemas.microsoft.com/office/drawing/2014/main" val="1248385037"/>
                    </a:ext>
                  </a:extLst>
                </a:gridCol>
                <a:gridCol w="2464687">
                  <a:extLst>
                    <a:ext uri="{9D8B030D-6E8A-4147-A177-3AD203B41FA5}">
                      <a16:colId xmlns:a16="http://schemas.microsoft.com/office/drawing/2014/main" val="1585119419"/>
                    </a:ext>
                  </a:extLst>
                </a:gridCol>
              </a:tblGrid>
              <a:tr h="925037">
                <a:tc>
                  <a:txBody>
                    <a:bodyPr/>
                    <a:lstStyle/>
                    <a:p>
                      <a:pPr algn="ctr"/>
                      <a:r>
                        <a:rPr lang="en-GB" sz="1600" b="0" dirty="0">
                          <a:latin typeface="Arial" panose="020B0604020202020204" pitchFamily="34" charset="0"/>
                          <a:cs typeface="Arial" panose="020B0604020202020204" pitchFamily="34" charset="0"/>
                        </a:rPr>
                        <a:t>Academic</a:t>
                      </a:r>
                    </a:p>
                    <a:p>
                      <a:pPr algn="ctr"/>
                      <a:r>
                        <a:rPr lang="en-GB" sz="1600" b="0" dirty="0">
                          <a:latin typeface="Arial" panose="020B0604020202020204" pitchFamily="34" charset="0"/>
                          <a:cs typeface="Arial" panose="020B0604020202020204" pitchFamily="34" charset="0"/>
                        </a:rPr>
                        <a:t>Year</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DSA</a:t>
                      </a:r>
                    </a:p>
                    <a:p>
                      <a:pPr algn="ctr"/>
                      <a:r>
                        <a:rPr lang="en-GB" sz="1600" b="0" dirty="0">
                          <a:latin typeface="Arial" panose="020B0604020202020204" pitchFamily="34" charset="0"/>
                          <a:cs typeface="Arial" panose="020B0604020202020204" pitchFamily="34" charset="0"/>
                        </a:rPr>
                        <a:t>Applications</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07160009"/>
                  </a:ext>
                </a:extLst>
              </a:tr>
              <a:tr h="867636">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190,574</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3478011"/>
                  </a:ext>
                </a:extLst>
              </a:tr>
              <a:tr h="867636">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199,771</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490073"/>
                  </a:ext>
                </a:extLst>
              </a:tr>
              <a:tr h="867636">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205,907</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4726522"/>
                  </a:ext>
                </a:extLst>
              </a:tr>
            </a:tbl>
          </a:graphicData>
        </a:graphic>
      </p:graphicFrame>
      <p:sp>
        <p:nvSpPr>
          <p:cNvPr id="3" name="TextBox 2">
            <a:extLst>
              <a:ext uri="{FF2B5EF4-FFF2-40B4-BE49-F238E27FC236}">
                <a16:creationId xmlns:a16="http://schemas.microsoft.com/office/drawing/2014/main" id="{BA82BA55-C7B3-BC33-24E6-089342B226A4}"/>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7B620DF5-0239-9C38-2C82-5659EF28B34E}"/>
              </a:ext>
            </a:extLst>
          </p:cNvPr>
          <p:cNvPicPr>
            <a:picLocks noChangeAspect="1"/>
          </p:cNvPicPr>
          <p:nvPr/>
        </p:nvPicPr>
        <p:blipFill>
          <a:blip r:embed="rId3"/>
          <a:stretch>
            <a:fillRect/>
          </a:stretch>
        </p:blipFill>
        <p:spPr>
          <a:xfrm>
            <a:off x="402007" y="2565211"/>
            <a:ext cx="5693993" cy="3527945"/>
          </a:xfrm>
          <a:prstGeom prst="rect">
            <a:avLst/>
          </a:prstGeom>
        </p:spPr>
      </p:pic>
    </p:spTree>
    <p:extLst>
      <p:ext uri="{BB962C8B-B14F-4D97-AF65-F5344CB8AC3E}">
        <p14:creationId xmlns:p14="http://schemas.microsoft.com/office/powerpoint/2010/main" val="3928481821"/>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2" name="Picture 1">
            <a:extLst>
              <a:ext uri="{FF2B5EF4-FFF2-40B4-BE49-F238E27FC236}">
                <a16:creationId xmlns:a16="http://schemas.microsoft.com/office/drawing/2014/main" id="{64BB7542-4EBB-54BA-9D95-AAFAE3F5D3DD}"/>
              </a:ext>
            </a:extLst>
          </p:cNvPr>
          <p:cNvPicPr>
            <a:picLocks noChangeAspect="1"/>
          </p:cNvPicPr>
          <p:nvPr/>
        </p:nvPicPr>
        <p:blipFill>
          <a:blip r:embed="rId3"/>
          <a:stretch>
            <a:fillRect/>
          </a:stretch>
        </p:blipFill>
        <p:spPr>
          <a:xfrm>
            <a:off x="524656" y="2702544"/>
            <a:ext cx="11129458" cy="3765460"/>
          </a:xfrm>
          <a:prstGeom prst="rect">
            <a:avLst/>
          </a:prstGeom>
        </p:spPr>
      </p:pic>
      <p:sp>
        <p:nvSpPr>
          <p:cNvPr id="3" name="Title 19">
            <a:extLst>
              <a:ext uri="{FF2B5EF4-FFF2-40B4-BE49-F238E27FC236}">
                <a16:creationId xmlns:a16="http://schemas.microsoft.com/office/drawing/2014/main" id="{A9EDC486-3902-5D34-B2AA-F0EAE581EC54}"/>
              </a:ext>
            </a:extLst>
          </p:cNvPr>
          <p:cNvSpPr txBox="1">
            <a:spLocks noGrp="1"/>
          </p:cNvSpPr>
          <p:nvPr>
            <p:ph type="title" idx="4294967295"/>
          </p:nvPr>
        </p:nvSpPr>
        <p:spPr>
          <a:xfrm>
            <a:off x="402007" y="145140"/>
            <a:ext cx="836318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DSA Applications: Year-on-Year Comparison</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Rectangle 4">
            <a:extLst>
              <a:ext uri="{FF2B5EF4-FFF2-40B4-BE49-F238E27FC236}">
                <a16:creationId xmlns:a16="http://schemas.microsoft.com/office/drawing/2014/main" id="{28870415-E748-FE3C-C969-F8C5B6CE7DBE}"/>
              </a:ext>
            </a:extLst>
          </p:cNvPr>
          <p:cNvSpPr/>
          <p:nvPr/>
        </p:nvSpPr>
        <p:spPr>
          <a:xfrm>
            <a:off x="278192" y="1259496"/>
            <a:ext cx="11375922" cy="646331"/>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It can take up to </a:t>
            </a:r>
            <a:r>
              <a:rPr lang="en-GB" b="1" dirty="0">
                <a:solidFill>
                  <a:prstClr val="black"/>
                </a:solidFill>
                <a:latin typeface="Arial" pitchFamily="34" charset="0"/>
                <a:ea typeface="ＭＳ Ｐゴシック" charset="-128"/>
                <a:cs typeface="Arial" pitchFamily="34" charset="0"/>
              </a:rPr>
              <a:t>14 weeks </a:t>
            </a:r>
            <a:r>
              <a:rPr lang="en-GB" dirty="0">
                <a:solidFill>
                  <a:prstClr val="black"/>
                </a:solidFill>
                <a:latin typeface="Arial" pitchFamily="34" charset="0"/>
                <a:ea typeface="ＭＳ Ｐゴシック" charset="-128"/>
                <a:cs typeface="Arial" pitchFamily="34" charset="0"/>
              </a:rPr>
              <a:t>for DSA support to be put in place, so it is essential that students are aware of the</a:t>
            </a:r>
          </a:p>
          <a:p>
            <a:pPr marL="360000" indent="-360000">
              <a:defRPr/>
            </a:pPr>
            <a:r>
              <a:rPr lang="en-GB" dirty="0">
                <a:solidFill>
                  <a:prstClr val="black"/>
                </a:solidFill>
                <a:latin typeface="Arial" pitchFamily="34" charset="0"/>
                <a:ea typeface="ＭＳ Ｐゴシック" charset="-128"/>
                <a:cs typeface="Arial" pitchFamily="34" charset="0"/>
              </a:rPr>
              <a:t>application process as early as possible to avoid delays in accessing the equipment and help they need:</a:t>
            </a:r>
          </a:p>
        </p:txBody>
      </p:sp>
      <p:grpSp>
        <p:nvGrpSpPr>
          <p:cNvPr id="12" name="Group 11" descr="Bar graph showing that tens of thousands of DSA applications are received after the set deadlines. ">
            <a:extLst>
              <a:ext uri="{FF2B5EF4-FFF2-40B4-BE49-F238E27FC236}">
                <a16:creationId xmlns:a16="http://schemas.microsoft.com/office/drawing/2014/main" id="{ED9E3675-672D-B5B1-2B94-495BBE71D0FF}"/>
              </a:ext>
            </a:extLst>
          </p:cNvPr>
          <p:cNvGrpSpPr/>
          <p:nvPr/>
        </p:nvGrpSpPr>
        <p:grpSpPr>
          <a:xfrm>
            <a:off x="4180531" y="2059732"/>
            <a:ext cx="4182734" cy="2790508"/>
            <a:chOff x="9636950" y="859166"/>
            <a:chExt cx="4182734" cy="2790508"/>
          </a:xfrm>
        </p:grpSpPr>
        <p:grpSp>
          <p:nvGrpSpPr>
            <p:cNvPr id="8" name="Group 7">
              <a:extLst>
                <a:ext uri="{FF2B5EF4-FFF2-40B4-BE49-F238E27FC236}">
                  <a16:creationId xmlns:a16="http://schemas.microsoft.com/office/drawing/2014/main" id="{E6C2EF73-E6E5-5306-2418-617BD00A88FF}"/>
                </a:ext>
              </a:extLst>
            </p:cNvPr>
            <p:cNvGrpSpPr/>
            <p:nvPr/>
          </p:nvGrpSpPr>
          <p:grpSpPr>
            <a:xfrm>
              <a:off x="9636950" y="1240368"/>
              <a:ext cx="4182734" cy="2409306"/>
              <a:chOff x="10168152" y="177802"/>
              <a:chExt cx="4539218" cy="3197420"/>
            </a:xfrm>
          </p:grpSpPr>
          <p:cxnSp>
            <p:nvCxnSpPr>
              <p:cNvPr id="9" name="Straight Connector 6">
                <a:extLst>
                  <a:ext uri="{FF2B5EF4-FFF2-40B4-BE49-F238E27FC236}">
                    <a16:creationId xmlns:a16="http://schemas.microsoft.com/office/drawing/2014/main" id="{3231992F-EAF8-BD45-7E8B-AB46355184FF}"/>
                  </a:ext>
                </a:extLst>
              </p:cNvPr>
              <p:cNvCxnSpPr>
                <a:cxnSpLocks/>
              </p:cNvCxnSpPr>
              <p:nvPr/>
            </p:nvCxnSpPr>
            <p:spPr>
              <a:xfrm flipV="1">
                <a:off x="10168152" y="177802"/>
                <a:ext cx="12703" cy="3197420"/>
              </a:xfrm>
              <a:prstGeom prst="straightConnector1">
                <a:avLst/>
              </a:prstGeom>
              <a:ln w="38100">
                <a:solidFill>
                  <a:srgbClr val="C00000"/>
                </a:solidFill>
                <a:prstDash val="lg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FCCA89C3-32C8-D28D-1C07-E2CD641CCE30}"/>
                  </a:ext>
                </a:extLst>
              </p:cNvPr>
              <p:cNvCxnSpPr>
                <a:cxnSpLocks/>
              </p:cNvCxnSpPr>
              <p:nvPr/>
            </p:nvCxnSpPr>
            <p:spPr>
              <a:xfrm>
                <a:off x="10180855" y="185135"/>
                <a:ext cx="4526515" cy="0"/>
              </a:xfrm>
              <a:prstGeom prst="line">
                <a:avLst/>
              </a:prstGeom>
              <a:ln w="38100">
                <a:solidFill>
                  <a:srgbClr val="C00000"/>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D28967C1-F007-589E-54BD-137D6FF3899B}"/>
                </a:ext>
              </a:extLst>
            </p:cNvPr>
            <p:cNvSpPr txBox="1"/>
            <p:nvPr/>
          </p:nvSpPr>
          <p:spPr>
            <a:xfrm>
              <a:off x="10486863" y="859166"/>
              <a:ext cx="30892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Applications Post-New FT Deadlines</a:t>
              </a:r>
            </a:p>
          </p:txBody>
        </p:sp>
      </p:grpSp>
      <p:sp>
        <p:nvSpPr>
          <p:cNvPr id="4" name="TextBox 3">
            <a:extLst>
              <a:ext uri="{FF2B5EF4-FFF2-40B4-BE49-F238E27FC236}">
                <a16:creationId xmlns:a16="http://schemas.microsoft.com/office/drawing/2014/main" id="{18FC942B-5F65-7B82-AF2D-E2082B2E8D31}"/>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9231114"/>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9">
            <a:extLst>
              <a:ext uri="{FF2B5EF4-FFF2-40B4-BE49-F238E27FC236}">
                <a16:creationId xmlns:a16="http://schemas.microsoft.com/office/drawing/2014/main" id="{1E927418-BD43-F90A-150D-04EA082C1159}"/>
              </a:ext>
            </a:extLst>
          </p:cNvPr>
          <p:cNvSpPr txBox="1">
            <a:spLocks noGrp="1"/>
          </p:cNvSpPr>
          <p:nvPr>
            <p:ph type="title" idx="4294967295"/>
          </p:nvPr>
        </p:nvSpPr>
        <p:spPr>
          <a:xfrm>
            <a:off x="402007" y="145140"/>
            <a:ext cx="73597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DSA Support: Guidance and Resources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3" name="Content Placeholder 2">
            <a:extLst>
              <a:ext uri="{FF2B5EF4-FFF2-40B4-BE49-F238E27FC236}">
                <a16:creationId xmlns:a16="http://schemas.microsoft.com/office/drawing/2014/main" id="{E44C67E0-C4CD-0A9B-AD77-9C080A782621}"/>
              </a:ext>
            </a:extLst>
          </p:cNvPr>
          <p:cNvSpPr txBox="1">
            <a:spLocks/>
          </p:cNvSpPr>
          <p:nvPr/>
        </p:nvSpPr>
        <p:spPr>
          <a:xfrm>
            <a:off x="351808" y="1424846"/>
            <a:ext cx="11488384" cy="48641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Guidance has been added to GOV.UK, and a focused social media campaign and playlist of DSA Experience</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films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have been introduced to help students to gain a better understanding of DSA support and how to apply</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www.gov.uk/government/news/what-support-is-available-for-students-with-a-learning-difficulty-mental-health-condition-or-disability</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54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www.gov.uk/guidance/getting-disabled-students-prepared-for-university-or-college</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base"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5" name="Group 14" descr="Images showing the 2 DSA guidance pages on GOV.UK">
            <a:extLst>
              <a:ext uri="{FF2B5EF4-FFF2-40B4-BE49-F238E27FC236}">
                <a16:creationId xmlns:a16="http://schemas.microsoft.com/office/drawing/2014/main" id="{A98EBAF4-7803-6796-ADF7-AFF80F5B4595}"/>
              </a:ext>
            </a:extLst>
          </p:cNvPr>
          <p:cNvGrpSpPr/>
          <p:nvPr/>
        </p:nvGrpSpPr>
        <p:grpSpPr>
          <a:xfrm>
            <a:off x="624224" y="3464169"/>
            <a:ext cx="3852567" cy="2898993"/>
            <a:chOff x="934418" y="3429000"/>
            <a:chExt cx="3705992" cy="2788698"/>
          </a:xfrm>
        </p:grpSpPr>
        <p:pic>
          <p:nvPicPr>
            <p:cNvPr id="12" name="Picture 11">
              <a:hlinkClick r:id="rId6"/>
              <a:extLst>
                <a:ext uri="{FF2B5EF4-FFF2-40B4-BE49-F238E27FC236}">
                  <a16:creationId xmlns:a16="http://schemas.microsoft.com/office/drawing/2014/main" id="{CC39C7DF-FE77-E582-8559-6CB0CCB9F6EA}"/>
                </a:ext>
              </a:extLst>
            </p:cNvPr>
            <p:cNvPicPr>
              <a:picLocks noChangeAspect="1"/>
            </p:cNvPicPr>
            <p:nvPr/>
          </p:nvPicPr>
          <p:blipFill>
            <a:blip r:embed="rId7"/>
            <a:stretch>
              <a:fillRect/>
            </a:stretch>
          </p:blipFill>
          <p:spPr>
            <a:xfrm>
              <a:off x="934418" y="3429000"/>
              <a:ext cx="2523478" cy="154605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Picture 6">
              <a:hlinkClick r:id="rId5"/>
              <a:extLst>
                <a:ext uri="{FF2B5EF4-FFF2-40B4-BE49-F238E27FC236}">
                  <a16:creationId xmlns:a16="http://schemas.microsoft.com/office/drawing/2014/main" id="{C3B98732-9864-D189-80F5-CF54FD8CC55B}"/>
                </a:ext>
              </a:extLst>
            </p:cNvPr>
            <p:cNvPicPr>
              <a:picLocks noChangeAspect="1"/>
            </p:cNvPicPr>
            <p:nvPr/>
          </p:nvPicPr>
          <p:blipFill>
            <a:blip r:embed="rId8"/>
            <a:stretch>
              <a:fillRect/>
            </a:stretch>
          </p:blipFill>
          <p:spPr>
            <a:xfrm>
              <a:off x="1986770" y="4678902"/>
              <a:ext cx="2653640" cy="1538796"/>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20" name="Picture 19" descr="QR Code link to GOV.UK DSA Guidance page">
            <a:extLst>
              <a:ext uri="{FF2B5EF4-FFF2-40B4-BE49-F238E27FC236}">
                <a16:creationId xmlns:a16="http://schemas.microsoft.com/office/drawing/2014/main" id="{68A0FDD7-840B-B244-AA66-1636673421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6980" y="3390548"/>
            <a:ext cx="949874" cy="949874"/>
          </a:xfrm>
          <a:prstGeom prst="rect">
            <a:avLst/>
          </a:prstGeom>
        </p:spPr>
      </p:pic>
      <p:grpSp>
        <p:nvGrpSpPr>
          <p:cNvPr id="5" name="Group 4" descr="Graphic highlighting Autism and Dyslexia as conditions eligible for DSA support.">
            <a:extLst>
              <a:ext uri="{FF2B5EF4-FFF2-40B4-BE49-F238E27FC236}">
                <a16:creationId xmlns:a16="http://schemas.microsoft.com/office/drawing/2014/main" id="{817FD06E-BA0B-9DF7-C180-2FF47A3064C8}"/>
              </a:ext>
            </a:extLst>
          </p:cNvPr>
          <p:cNvGrpSpPr/>
          <p:nvPr/>
        </p:nvGrpSpPr>
        <p:grpSpPr>
          <a:xfrm>
            <a:off x="5137320" y="3464169"/>
            <a:ext cx="2149619" cy="2898993"/>
            <a:chOff x="5881635" y="3622796"/>
            <a:chExt cx="2149619" cy="2898993"/>
          </a:xfrm>
        </p:grpSpPr>
        <p:pic>
          <p:nvPicPr>
            <p:cNvPr id="6" name="Picture 5">
              <a:extLst>
                <a:ext uri="{FF2B5EF4-FFF2-40B4-BE49-F238E27FC236}">
                  <a16:creationId xmlns:a16="http://schemas.microsoft.com/office/drawing/2014/main" id="{BD915046-5A65-00AC-ADC3-3BDC649C37DD}"/>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881635" y="3622796"/>
              <a:ext cx="1557580" cy="157146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D8CEC10-908C-C508-344B-16AC68570B3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473675" y="4955940"/>
              <a:ext cx="1557579" cy="1565849"/>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13" name="Picture 12" descr="QR link to DSA Experience film playlist on YouTube">
            <a:extLst>
              <a:ext uri="{FF2B5EF4-FFF2-40B4-BE49-F238E27FC236}">
                <a16:creationId xmlns:a16="http://schemas.microsoft.com/office/drawing/2014/main" id="{CECB7A13-371F-DDCB-70AA-0671401093F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43585" y="3390548"/>
            <a:ext cx="949874" cy="949874"/>
          </a:xfrm>
          <a:prstGeom prst="rect">
            <a:avLst/>
          </a:prstGeom>
        </p:spPr>
      </p:pic>
      <p:grpSp>
        <p:nvGrpSpPr>
          <p:cNvPr id="17" name="Group 16" descr="Images showing DSA Experience YouTube Films playlist.">
            <a:extLst>
              <a:ext uri="{FF2B5EF4-FFF2-40B4-BE49-F238E27FC236}">
                <a16:creationId xmlns:a16="http://schemas.microsoft.com/office/drawing/2014/main" id="{EFC4A6E0-0AFF-26ED-3F8A-B25F4F6E4708}"/>
              </a:ext>
            </a:extLst>
          </p:cNvPr>
          <p:cNvGrpSpPr/>
          <p:nvPr/>
        </p:nvGrpSpPr>
        <p:grpSpPr>
          <a:xfrm>
            <a:off x="7903764" y="3464169"/>
            <a:ext cx="3664013" cy="2897377"/>
            <a:chOff x="7903764" y="3429000"/>
            <a:chExt cx="3664013" cy="2897377"/>
          </a:xfrm>
        </p:grpSpPr>
        <p:pic>
          <p:nvPicPr>
            <p:cNvPr id="16" name="Picture 15">
              <a:extLst>
                <a:ext uri="{FF2B5EF4-FFF2-40B4-BE49-F238E27FC236}">
                  <a16:creationId xmlns:a16="http://schemas.microsoft.com/office/drawing/2014/main" id="{8532F33E-2209-CBEA-A27F-7F8886B969B8}"/>
                </a:ext>
              </a:extLst>
            </p:cNvPr>
            <p:cNvPicPr>
              <a:picLocks noChangeAspect="1"/>
            </p:cNvPicPr>
            <p:nvPr/>
          </p:nvPicPr>
          <p:blipFill>
            <a:blip r:embed="rId13"/>
            <a:stretch>
              <a:fillRect/>
            </a:stretch>
          </p:blipFill>
          <p:spPr>
            <a:xfrm>
              <a:off x="7903764" y="3429000"/>
              <a:ext cx="2222996" cy="127215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Picture 3">
              <a:hlinkClick r:id="rId14"/>
              <a:extLst>
                <a:ext uri="{FF2B5EF4-FFF2-40B4-BE49-F238E27FC236}">
                  <a16:creationId xmlns:a16="http://schemas.microsoft.com/office/drawing/2014/main" id="{463221B8-C7FE-8891-61AA-72E6E65DE323}"/>
                </a:ext>
              </a:extLst>
            </p:cNvPr>
            <p:cNvPicPr>
              <a:picLocks noChangeAspect="1"/>
            </p:cNvPicPr>
            <p:nvPr/>
          </p:nvPicPr>
          <p:blipFill>
            <a:blip r:embed="rId15"/>
            <a:stretch>
              <a:fillRect/>
            </a:stretch>
          </p:blipFill>
          <p:spPr>
            <a:xfrm>
              <a:off x="8276493" y="4471395"/>
              <a:ext cx="3291284" cy="185498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30360675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 name="Title 19">
            <a:extLst>
              <a:ext uri="{FF2B5EF4-FFF2-40B4-BE49-F238E27FC236}">
                <a16:creationId xmlns:a16="http://schemas.microsoft.com/office/drawing/2014/main" id="{A0185307-34DE-4418-D5BD-C9B2F35DB84F}"/>
              </a:ext>
            </a:extLst>
          </p:cNvPr>
          <p:cNvSpPr txBox="1">
            <a:spLocks noGrp="1"/>
          </p:cNvSpPr>
          <p:nvPr>
            <p:ph type="title" idx="4294967295"/>
          </p:nvPr>
        </p:nvSpPr>
        <p:spPr>
          <a:xfrm>
            <a:off x="402007" y="145140"/>
            <a:ext cx="4876656"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Care Leaver Applications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6" name="Rectangle 5">
            <a:extLst>
              <a:ext uri="{FF2B5EF4-FFF2-40B4-BE49-F238E27FC236}">
                <a16:creationId xmlns:a16="http://schemas.microsoft.com/office/drawing/2014/main" id="{7C1D37BD-2803-EFAE-B89D-BA2D52894279}"/>
              </a:ext>
            </a:extLst>
          </p:cNvPr>
          <p:cNvSpPr/>
          <p:nvPr/>
        </p:nvSpPr>
        <p:spPr>
          <a:xfrm>
            <a:off x="284570" y="1537158"/>
            <a:ext cx="11375922" cy="646331"/>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Students who qualify as a Care Leaver can be deemed as independent but supporting evidence such as a</a:t>
            </a:r>
          </a:p>
          <a:p>
            <a:pPr marL="360000" indent="-360000">
              <a:defRPr/>
            </a:pPr>
            <a:r>
              <a:rPr lang="en-GB" dirty="0">
                <a:solidFill>
                  <a:prstClr val="black"/>
                </a:solidFill>
                <a:latin typeface="Arial" pitchFamily="34" charset="0"/>
                <a:ea typeface="ＭＳ Ｐゴシック" charset="-128"/>
                <a:cs typeface="Arial" pitchFamily="34" charset="0"/>
              </a:rPr>
              <a:t>letter from the relevant Local Authority, or their Social Worker will be required as part of their application:</a:t>
            </a:r>
          </a:p>
        </p:txBody>
      </p:sp>
      <p:graphicFrame>
        <p:nvGraphicFramePr>
          <p:cNvPr id="5" name="Table 4">
            <a:extLst>
              <a:ext uri="{FF2B5EF4-FFF2-40B4-BE49-F238E27FC236}">
                <a16:creationId xmlns:a16="http://schemas.microsoft.com/office/drawing/2014/main" id="{63F92671-F56A-CE22-8E9B-75F186FEFE20}"/>
              </a:ext>
            </a:extLst>
          </p:cNvPr>
          <p:cNvGraphicFramePr>
            <a:graphicFrameLocks noGrp="1"/>
          </p:cNvGraphicFramePr>
          <p:nvPr>
            <p:extLst>
              <p:ext uri="{D42A27DB-BD31-4B8C-83A1-F6EECF244321}">
                <p14:modId xmlns:p14="http://schemas.microsoft.com/office/powerpoint/2010/main" val="2459548284"/>
              </p:ext>
            </p:extLst>
          </p:nvPr>
        </p:nvGraphicFramePr>
        <p:xfrm>
          <a:off x="7000342" y="2583413"/>
          <a:ext cx="4531155" cy="345162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66468">
                  <a:extLst>
                    <a:ext uri="{9D8B030D-6E8A-4147-A177-3AD203B41FA5}">
                      <a16:colId xmlns:a16="http://schemas.microsoft.com/office/drawing/2014/main" val="1248385037"/>
                    </a:ext>
                  </a:extLst>
                </a:gridCol>
                <a:gridCol w="2464687">
                  <a:extLst>
                    <a:ext uri="{9D8B030D-6E8A-4147-A177-3AD203B41FA5}">
                      <a16:colId xmlns:a16="http://schemas.microsoft.com/office/drawing/2014/main" val="1585119419"/>
                    </a:ext>
                  </a:extLst>
                </a:gridCol>
              </a:tblGrid>
              <a:tr h="905026">
                <a:tc>
                  <a:txBody>
                    <a:bodyPr/>
                    <a:lstStyle/>
                    <a:p>
                      <a:pPr algn="ctr"/>
                      <a:r>
                        <a:rPr lang="en-GB" sz="1600" b="0" dirty="0">
                          <a:latin typeface="Arial" panose="020B0604020202020204" pitchFamily="34" charset="0"/>
                          <a:cs typeface="Arial" panose="020B0604020202020204" pitchFamily="34" charset="0"/>
                        </a:rPr>
                        <a:t>Academic</a:t>
                      </a:r>
                    </a:p>
                    <a:p>
                      <a:pPr algn="ctr"/>
                      <a:r>
                        <a:rPr lang="en-GB" sz="1600" b="0" dirty="0">
                          <a:latin typeface="Arial" panose="020B0604020202020204" pitchFamily="34" charset="0"/>
                          <a:cs typeface="Arial" panose="020B0604020202020204" pitchFamily="34" charset="0"/>
                        </a:rPr>
                        <a:t>Year</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Care Leaver</a:t>
                      </a:r>
                    </a:p>
                    <a:p>
                      <a:pPr algn="ctr"/>
                      <a:r>
                        <a:rPr lang="en-GB" sz="1600" b="0" dirty="0">
                          <a:latin typeface="Arial" panose="020B0604020202020204" pitchFamily="34" charset="0"/>
                          <a:cs typeface="Arial" panose="020B0604020202020204" pitchFamily="34" charset="0"/>
                        </a:rPr>
                        <a:t>Applications</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07160009"/>
                  </a:ext>
                </a:extLst>
              </a:tr>
              <a:tr h="848867">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4,309</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3478011"/>
                  </a:ext>
                </a:extLst>
              </a:tr>
              <a:tr h="848867">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4,359</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490073"/>
                  </a:ext>
                </a:extLst>
              </a:tr>
              <a:tr h="848867">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4,644</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4726522"/>
                  </a:ext>
                </a:extLst>
              </a:tr>
            </a:tbl>
          </a:graphicData>
        </a:graphic>
      </p:graphicFrame>
      <p:sp>
        <p:nvSpPr>
          <p:cNvPr id="11" name="TextBox 10">
            <a:extLst>
              <a:ext uri="{FF2B5EF4-FFF2-40B4-BE49-F238E27FC236}">
                <a16:creationId xmlns:a16="http://schemas.microsoft.com/office/drawing/2014/main" id="{FDF362A1-44B9-134B-AC1D-B3504EAAA5EE}"/>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A05CAE9D-3829-37E8-97BB-D175DCC39C0A}"/>
              </a:ext>
            </a:extLst>
          </p:cNvPr>
          <p:cNvPicPr>
            <a:picLocks noChangeAspect="1"/>
          </p:cNvPicPr>
          <p:nvPr/>
        </p:nvPicPr>
        <p:blipFill>
          <a:blip r:embed="rId3"/>
          <a:stretch>
            <a:fillRect/>
          </a:stretch>
        </p:blipFill>
        <p:spPr>
          <a:xfrm>
            <a:off x="700170" y="2583413"/>
            <a:ext cx="5395830" cy="3451627"/>
          </a:xfrm>
          <a:prstGeom prst="rect">
            <a:avLst/>
          </a:prstGeom>
        </p:spPr>
      </p:pic>
    </p:spTree>
    <p:extLst>
      <p:ext uri="{BB962C8B-B14F-4D97-AF65-F5344CB8AC3E}">
        <p14:creationId xmlns:p14="http://schemas.microsoft.com/office/powerpoint/2010/main" val="12526775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2" name="Picture 1">
            <a:extLst>
              <a:ext uri="{FF2B5EF4-FFF2-40B4-BE49-F238E27FC236}">
                <a16:creationId xmlns:a16="http://schemas.microsoft.com/office/drawing/2014/main" id="{41BAF659-E0E3-F02A-556D-3080E7135292}"/>
              </a:ext>
            </a:extLst>
          </p:cNvPr>
          <p:cNvPicPr>
            <a:picLocks noChangeAspect="1"/>
          </p:cNvPicPr>
          <p:nvPr/>
        </p:nvPicPr>
        <p:blipFill>
          <a:blip r:embed="rId3"/>
          <a:stretch>
            <a:fillRect/>
          </a:stretch>
        </p:blipFill>
        <p:spPr>
          <a:xfrm>
            <a:off x="556490" y="2581771"/>
            <a:ext cx="11375922" cy="3896862"/>
          </a:xfrm>
          <a:prstGeom prst="rect">
            <a:avLst/>
          </a:prstGeom>
        </p:spPr>
      </p:pic>
      <p:sp>
        <p:nvSpPr>
          <p:cNvPr id="6" name="Title 19">
            <a:extLst>
              <a:ext uri="{FF2B5EF4-FFF2-40B4-BE49-F238E27FC236}">
                <a16:creationId xmlns:a16="http://schemas.microsoft.com/office/drawing/2014/main" id="{3F65A5C2-0F5B-7D2B-4BA9-0D5103DD6018}"/>
              </a:ext>
            </a:extLst>
          </p:cNvPr>
          <p:cNvSpPr txBox="1">
            <a:spLocks noGrp="1"/>
          </p:cNvSpPr>
          <p:nvPr>
            <p:ph type="title" idx="4294967295"/>
          </p:nvPr>
        </p:nvSpPr>
        <p:spPr>
          <a:xfrm>
            <a:off x="402007" y="145140"/>
            <a:ext cx="977222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Care Leaver Applications: Year-on-Year Comparison</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Rectangle 4">
            <a:extLst>
              <a:ext uri="{FF2B5EF4-FFF2-40B4-BE49-F238E27FC236}">
                <a16:creationId xmlns:a16="http://schemas.microsoft.com/office/drawing/2014/main" id="{E1B4138D-1F3D-8907-D4F1-46E39352EA4C}"/>
              </a:ext>
            </a:extLst>
          </p:cNvPr>
          <p:cNvSpPr/>
          <p:nvPr/>
        </p:nvSpPr>
        <p:spPr>
          <a:xfrm>
            <a:off x="492885" y="1332677"/>
            <a:ext cx="11375922" cy="646331"/>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Once a student has been assessed as being a Care Leaver, this status is awarded </a:t>
            </a:r>
            <a:r>
              <a:rPr lang="en-GB" b="1" dirty="0">
                <a:solidFill>
                  <a:prstClr val="black"/>
                </a:solidFill>
                <a:latin typeface="Arial" pitchFamily="34" charset="0"/>
                <a:ea typeface="ＭＳ Ｐゴシック" charset="-128"/>
                <a:cs typeface="Arial" pitchFamily="34" charset="0"/>
              </a:rPr>
              <a:t>for the duration </a:t>
            </a:r>
            <a:r>
              <a:rPr lang="en-GB" dirty="0">
                <a:solidFill>
                  <a:prstClr val="black"/>
                </a:solidFill>
                <a:latin typeface="Arial" pitchFamily="34" charset="0"/>
                <a:ea typeface="ＭＳ Ｐゴシック" charset="-128"/>
                <a:cs typeface="Arial" pitchFamily="34" charset="0"/>
              </a:rPr>
              <a:t>of their</a:t>
            </a:r>
          </a:p>
          <a:p>
            <a:pPr marL="360000" indent="-360000">
              <a:defRPr/>
            </a:pPr>
            <a:r>
              <a:rPr lang="en-GB" dirty="0">
                <a:solidFill>
                  <a:prstClr val="black"/>
                </a:solidFill>
                <a:latin typeface="Arial" pitchFamily="34" charset="0"/>
                <a:ea typeface="ＭＳ Ｐゴシック" charset="-128"/>
                <a:cs typeface="Arial" pitchFamily="34" charset="0"/>
              </a:rPr>
              <a:t>course and further evidence will not usually be required for any subsequent years:</a:t>
            </a:r>
          </a:p>
        </p:txBody>
      </p:sp>
      <p:grpSp>
        <p:nvGrpSpPr>
          <p:cNvPr id="13" name="Group 12" descr="Bar graph showing that hundreds of applications from care leaver students are received each month after the set deadlines. ">
            <a:extLst>
              <a:ext uri="{FF2B5EF4-FFF2-40B4-BE49-F238E27FC236}">
                <a16:creationId xmlns:a16="http://schemas.microsoft.com/office/drawing/2014/main" id="{D7370B2D-450D-BB14-A95D-810E23E4C221}"/>
              </a:ext>
            </a:extLst>
          </p:cNvPr>
          <p:cNvGrpSpPr/>
          <p:nvPr/>
        </p:nvGrpSpPr>
        <p:grpSpPr>
          <a:xfrm>
            <a:off x="4128280" y="2504224"/>
            <a:ext cx="4201686" cy="2346813"/>
            <a:chOff x="5552345" y="247678"/>
            <a:chExt cx="4201686" cy="2346813"/>
          </a:xfrm>
        </p:grpSpPr>
        <p:grpSp>
          <p:nvGrpSpPr>
            <p:cNvPr id="9" name="Group 8">
              <a:extLst>
                <a:ext uri="{FF2B5EF4-FFF2-40B4-BE49-F238E27FC236}">
                  <a16:creationId xmlns:a16="http://schemas.microsoft.com/office/drawing/2014/main" id="{A8464A3A-2430-01F2-D26B-3CED70F90EA7}"/>
                </a:ext>
              </a:extLst>
            </p:cNvPr>
            <p:cNvGrpSpPr/>
            <p:nvPr/>
          </p:nvGrpSpPr>
          <p:grpSpPr>
            <a:xfrm>
              <a:off x="5552345" y="544825"/>
              <a:ext cx="4201686" cy="2049666"/>
              <a:chOff x="5438517" y="-1524114"/>
              <a:chExt cx="4559785" cy="3099139"/>
            </a:xfrm>
          </p:grpSpPr>
          <p:cxnSp>
            <p:nvCxnSpPr>
              <p:cNvPr id="10" name="Straight Connector 6">
                <a:extLst>
                  <a:ext uri="{FF2B5EF4-FFF2-40B4-BE49-F238E27FC236}">
                    <a16:creationId xmlns:a16="http://schemas.microsoft.com/office/drawing/2014/main" id="{AE2E4675-8B7A-9723-9ED7-0CEA6BDBCFD4}"/>
                  </a:ext>
                </a:extLst>
              </p:cNvPr>
              <p:cNvCxnSpPr>
                <a:cxnSpLocks/>
              </p:cNvCxnSpPr>
              <p:nvPr/>
            </p:nvCxnSpPr>
            <p:spPr>
              <a:xfrm flipV="1">
                <a:off x="5438517" y="-1508041"/>
                <a:ext cx="33270" cy="3083066"/>
              </a:xfrm>
              <a:prstGeom prst="straightConnector1">
                <a:avLst/>
              </a:prstGeom>
              <a:ln w="38100">
                <a:solidFill>
                  <a:srgbClr val="C00000"/>
                </a:solidFill>
                <a:prstDash val="lg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FCEA4DD-C212-E04A-869B-C3D72FDB9EEA}"/>
                  </a:ext>
                </a:extLst>
              </p:cNvPr>
              <p:cNvCxnSpPr>
                <a:cxnSpLocks/>
              </p:cNvCxnSpPr>
              <p:nvPr/>
            </p:nvCxnSpPr>
            <p:spPr>
              <a:xfrm>
                <a:off x="5471787" y="-1524114"/>
                <a:ext cx="4526515" cy="0"/>
              </a:xfrm>
              <a:prstGeom prst="line">
                <a:avLst/>
              </a:prstGeom>
              <a:ln w="38100">
                <a:solidFill>
                  <a:srgbClr val="C00000"/>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E81E30E-47C3-B546-3402-FBFF7D9169AA}"/>
                </a:ext>
              </a:extLst>
            </p:cNvPr>
            <p:cNvSpPr txBox="1"/>
            <p:nvPr/>
          </p:nvSpPr>
          <p:spPr>
            <a:xfrm>
              <a:off x="6060289" y="247678"/>
              <a:ext cx="30892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Applications Post-New FT Deadlines</a:t>
              </a:r>
            </a:p>
          </p:txBody>
        </p:sp>
      </p:grpSp>
      <p:sp>
        <p:nvSpPr>
          <p:cNvPr id="4" name="TextBox 3">
            <a:extLst>
              <a:ext uri="{FF2B5EF4-FFF2-40B4-BE49-F238E27FC236}">
                <a16:creationId xmlns:a16="http://schemas.microsoft.com/office/drawing/2014/main" id="{63DA0614-7DB3-C7B2-ED30-7A28109CB37B}"/>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0182485"/>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3" name="Picture 2">
            <a:extLst>
              <a:ext uri="{FF2B5EF4-FFF2-40B4-BE49-F238E27FC236}">
                <a16:creationId xmlns:a16="http://schemas.microsoft.com/office/drawing/2014/main" id="{13B6897E-AAD8-A066-636C-3AD885FF0EC8}"/>
              </a:ext>
            </a:extLst>
          </p:cNvPr>
          <p:cNvPicPr>
            <a:picLocks noChangeAspect="1"/>
          </p:cNvPicPr>
          <p:nvPr/>
        </p:nvPicPr>
        <p:blipFill>
          <a:blip r:embed="rId3"/>
          <a:stretch>
            <a:fillRect/>
          </a:stretch>
        </p:blipFill>
        <p:spPr>
          <a:xfrm>
            <a:off x="402007" y="2300635"/>
            <a:ext cx="10840616" cy="4055195"/>
          </a:xfrm>
          <a:prstGeom prst="rect">
            <a:avLst/>
          </a:prstGeom>
        </p:spPr>
      </p:pic>
      <p:sp>
        <p:nvSpPr>
          <p:cNvPr id="7" name="Title 19">
            <a:extLst>
              <a:ext uri="{FF2B5EF4-FFF2-40B4-BE49-F238E27FC236}">
                <a16:creationId xmlns:a16="http://schemas.microsoft.com/office/drawing/2014/main" id="{B17026C0-ADBE-F3AC-E180-0C4BC812FD4B}"/>
              </a:ext>
            </a:extLst>
          </p:cNvPr>
          <p:cNvSpPr txBox="1">
            <a:spLocks noGrp="1"/>
          </p:cNvSpPr>
          <p:nvPr>
            <p:ph type="title" idx="4294967295"/>
          </p:nvPr>
        </p:nvSpPr>
        <p:spPr>
          <a:xfrm>
            <a:off x="402007" y="145140"/>
            <a:ext cx="890820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Estranged Student Applications: Year-on-Year </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Rectangle 4">
            <a:extLst>
              <a:ext uri="{FF2B5EF4-FFF2-40B4-BE49-F238E27FC236}">
                <a16:creationId xmlns:a16="http://schemas.microsoft.com/office/drawing/2014/main" id="{4BBD7264-6672-0DF0-875A-70C5248E4ED8}"/>
              </a:ext>
            </a:extLst>
          </p:cNvPr>
          <p:cNvSpPr/>
          <p:nvPr/>
        </p:nvSpPr>
        <p:spPr>
          <a:xfrm>
            <a:off x="408039" y="1300180"/>
            <a:ext cx="11375922" cy="646331"/>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If students are unable to supply standard evidence documents or if they have lost contact with their support</a:t>
            </a:r>
          </a:p>
          <a:p>
            <a:pPr marL="360000" indent="-360000">
              <a:defRPr/>
            </a:pPr>
            <a:r>
              <a:rPr lang="en-GB" dirty="0">
                <a:solidFill>
                  <a:prstClr val="black"/>
                </a:solidFill>
                <a:latin typeface="Arial" pitchFamily="34" charset="0"/>
                <a:ea typeface="ＭＳ Ｐゴシック" charset="-128"/>
                <a:cs typeface="Arial" pitchFamily="34" charset="0"/>
              </a:rPr>
              <a:t>network due to circumstances or relocation, SLC assessors will identify these cases </a:t>
            </a:r>
            <a:r>
              <a:rPr lang="en-GB" b="1" dirty="0">
                <a:solidFill>
                  <a:prstClr val="black"/>
                </a:solidFill>
                <a:latin typeface="Arial" pitchFamily="34" charset="0"/>
                <a:ea typeface="ＭＳ Ｐゴシック" charset="-128"/>
                <a:cs typeface="Arial" pitchFamily="34" charset="0"/>
              </a:rPr>
              <a:t>and offer assistance</a:t>
            </a:r>
            <a:r>
              <a:rPr lang="en-GB" dirty="0">
                <a:solidFill>
                  <a:prstClr val="black"/>
                </a:solidFill>
                <a:latin typeface="Arial" pitchFamily="34" charset="0"/>
                <a:ea typeface="ＭＳ Ｐゴシック" charset="-128"/>
                <a:cs typeface="Arial" pitchFamily="34" charset="0"/>
              </a:rPr>
              <a:t>:</a:t>
            </a:r>
          </a:p>
        </p:txBody>
      </p:sp>
      <p:grpSp>
        <p:nvGrpSpPr>
          <p:cNvPr id="12" name="Group 11">
            <a:extLst>
              <a:ext uri="{FF2B5EF4-FFF2-40B4-BE49-F238E27FC236}">
                <a16:creationId xmlns:a16="http://schemas.microsoft.com/office/drawing/2014/main" id="{F7CB073C-F5F5-9654-B0E7-FD0A637EDDE6}"/>
              </a:ext>
            </a:extLst>
          </p:cNvPr>
          <p:cNvGrpSpPr/>
          <p:nvPr/>
        </p:nvGrpSpPr>
        <p:grpSpPr>
          <a:xfrm>
            <a:off x="3876152" y="2295663"/>
            <a:ext cx="4204167" cy="2322742"/>
            <a:chOff x="4718359" y="496843"/>
            <a:chExt cx="4204167" cy="2322742"/>
          </a:xfrm>
        </p:grpSpPr>
        <p:grpSp>
          <p:nvGrpSpPr>
            <p:cNvPr id="8" name="Group 7">
              <a:extLst>
                <a:ext uri="{FF2B5EF4-FFF2-40B4-BE49-F238E27FC236}">
                  <a16:creationId xmlns:a16="http://schemas.microsoft.com/office/drawing/2014/main" id="{5F828ED8-ED29-7B6C-D400-11D3C7AB227A}"/>
                </a:ext>
              </a:extLst>
            </p:cNvPr>
            <p:cNvGrpSpPr/>
            <p:nvPr/>
          </p:nvGrpSpPr>
          <p:grpSpPr>
            <a:xfrm>
              <a:off x="4718359" y="856593"/>
              <a:ext cx="4204167" cy="1962992"/>
              <a:chOff x="4864229" y="-1569963"/>
              <a:chExt cx="4562477" cy="3197420"/>
            </a:xfrm>
          </p:grpSpPr>
          <p:cxnSp>
            <p:nvCxnSpPr>
              <p:cNvPr id="9" name="Straight Connector 6">
                <a:extLst>
                  <a:ext uri="{FF2B5EF4-FFF2-40B4-BE49-F238E27FC236}">
                    <a16:creationId xmlns:a16="http://schemas.microsoft.com/office/drawing/2014/main" id="{C2B23AFD-11E1-F804-93A3-65DE801060A2}"/>
                  </a:ext>
                </a:extLst>
              </p:cNvPr>
              <p:cNvCxnSpPr>
                <a:cxnSpLocks/>
              </p:cNvCxnSpPr>
              <p:nvPr/>
            </p:nvCxnSpPr>
            <p:spPr>
              <a:xfrm flipV="1">
                <a:off x="4864229" y="-1569963"/>
                <a:ext cx="12703" cy="3197420"/>
              </a:xfrm>
              <a:prstGeom prst="straightConnector1">
                <a:avLst/>
              </a:prstGeom>
              <a:ln w="38100">
                <a:solidFill>
                  <a:srgbClr val="C00000"/>
                </a:solidFill>
                <a:prstDash val="lgDash"/>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E548FD8A-F816-A6B6-7C4C-CD7C997D95FA}"/>
                  </a:ext>
                </a:extLst>
              </p:cNvPr>
              <p:cNvCxnSpPr>
                <a:cxnSpLocks/>
              </p:cNvCxnSpPr>
              <p:nvPr/>
            </p:nvCxnSpPr>
            <p:spPr>
              <a:xfrm>
                <a:off x="4900191" y="-1569963"/>
                <a:ext cx="4526515" cy="0"/>
              </a:xfrm>
              <a:prstGeom prst="line">
                <a:avLst/>
              </a:prstGeom>
              <a:ln w="38100">
                <a:solidFill>
                  <a:srgbClr val="C00000"/>
                </a:solidFill>
                <a:prstDash val="lg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A8F626CD-EC1F-4E06-8370-C31E14ADFCE6}"/>
                </a:ext>
              </a:extLst>
            </p:cNvPr>
            <p:cNvSpPr txBox="1"/>
            <p:nvPr/>
          </p:nvSpPr>
          <p:spPr>
            <a:xfrm>
              <a:off x="5698318" y="496843"/>
              <a:ext cx="30892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Applications Post-New FT Deadlines</a:t>
              </a:r>
            </a:p>
          </p:txBody>
        </p:sp>
      </p:grpSp>
      <p:sp>
        <p:nvSpPr>
          <p:cNvPr id="4" name="TextBox 3">
            <a:extLst>
              <a:ext uri="{FF2B5EF4-FFF2-40B4-BE49-F238E27FC236}">
                <a16:creationId xmlns:a16="http://schemas.microsoft.com/office/drawing/2014/main" id="{C0C71A5C-BB50-6836-EE75-E9FBE25089B5}"/>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482576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8" name="Title 19">
            <a:extLst>
              <a:ext uri="{FF2B5EF4-FFF2-40B4-BE49-F238E27FC236}">
                <a16:creationId xmlns:a16="http://schemas.microsoft.com/office/drawing/2014/main" id="{4C85E1ED-808E-8683-0751-911335BF256D}"/>
              </a:ext>
            </a:extLst>
          </p:cNvPr>
          <p:cNvSpPr txBox="1">
            <a:spLocks noGrp="1"/>
          </p:cNvSpPr>
          <p:nvPr>
            <p:ph type="title" idx="4294967295"/>
          </p:nvPr>
        </p:nvSpPr>
        <p:spPr>
          <a:xfrm>
            <a:off x="402007" y="145140"/>
            <a:ext cx="6040436"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Residency Status Applications </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4" name="Rectangle 3">
            <a:extLst>
              <a:ext uri="{FF2B5EF4-FFF2-40B4-BE49-F238E27FC236}">
                <a16:creationId xmlns:a16="http://schemas.microsoft.com/office/drawing/2014/main" id="{1ECD7CA0-A7C0-75D2-E6A8-E6AD2FC01738}"/>
              </a:ext>
            </a:extLst>
          </p:cNvPr>
          <p:cNvSpPr/>
          <p:nvPr/>
        </p:nvSpPr>
        <p:spPr>
          <a:xfrm>
            <a:off x="506792" y="1300347"/>
            <a:ext cx="11375922" cy="646331"/>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Global events and government responsibilities have resulted in review of and where necessary, extension to</a:t>
            </a:r>
          </a:p>
          <a:p>
            <a:pPr marL="360000" indent="-360000">
              <a:defRPr/>
            </a:pPr>
            <a:r>
              <a:rPr lang="en-GB" b="1" dirty="0">
                <a:solidFill>
                  <a:prstClr val="black"/>
                </a:solidFill>
                <a:latin typeface="Arial" pitchFamily="34" charset="0"/>
                <a:ea typeface="ＭＳ Ｐゴシック" charset="-128"/>
                <a:cs typeface="Arial" pitchFamily="34" charset="0"/>
              </a:rPr>
              <a:t>protected</a:t>
            </a:r>
            <a:r>
              <a:rPr lang="en-GB" dirty="0">
                <a:solidFill>
                  <a:prstClr val="black"/>
                </a:solidFill>
                <a:latin typeface="Arial" pitchFamily="34" charset="0"/>
                <a:ea typeface="ＭＳ Ｐゴシック" charset="-128"/>
                <a:cs typeface="Arial" pitchFamily="34" charset="0"/>
              </a:rPr>
              <a:t> </a:t>
            </a:r>
            <a:r>
              <a:rPr lang="en-GB" b="1" dirty="0">
                <a:solidFill>
                  <a:prstClr val="black"/>
                </a:solidFill>
                <a:latin typeface="Arial" pitchFamily="34" charset="0"/>
                <a:ea typeface="ＭＳ Ｐゴシック" charset="-128"/>
                <a:cs typeface="Arial" pitchFamily="34" charset="0"/>
              </a:rPr>
              <a:t>residency statuses </a:t>
            </a:r>
            <a:r>
              <a:rPr lang="en-GB" dirty="0">
                <a:solidFill>
                  <a:prstClr val="black"/>
                </a:solidFill>
                <a:latin typeface="Arial" pitchFamily="34" charset="0"/>
                <a:ea typeface="ＭＳ Ｐゴシック" charset="-128"/>
                <a:cs typeface="Arial" pitchFamily="34" charset="0"/>
              </a:rPr>
              <a:t>that convey eligibility to UK home fee status and student finance support:</a:t>
            </a:r>
          </a:p>
        </p:txBody>
      </p:sp>
      <p:sp>
        <p:nvSpPr>
          <p:cNvPr id="7" name="TextBox 6">
            <a:extLst>
              <a:ext uri="{FF2B5EF4-FFF2-40B4-BE49-F238E27FC236}">
                <a16:creationId xmlns:a16="http://schemas.microsoft.com/office/drawing/2014/main" id="{3A60E952-B6B3-5E06-A52A-805166D57BEB}"/>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A06BE66F-E84C-3127-66E1-74E30A1DA381}"/>
              </a:ext>
            </a:extLst>
          </p:cNvPr>
          <p:cNvPicPr>
            <a:picLocks noChangeAspect="1"/>
          </p:cNvPicPr>
          <p:nvPr/>
        </p:nvPicPr>
        <p:blipFill>
          <a:blip r:embed="rId3"/>
          <a:stretch>
            <a:fillRect/>
          </a:stretch>
        </p:blipFill>
        <p:spPr>
          <a:xfrm>
            <a:off x="690682" y="2328675"/>
            <a:ext cx="10810636" cy="3757332"/>
          </a:xfrm>
          <a:prstGeom prst="rect">
            <a:avLst/>
          </a:prstGeom>
        </p:spPr>
      </p:pic>
    </p:spTree>
    <p:extLst>
      <p:ext uri="{BB962C8B-B14F-4D97-AF65-F5344CB8AC3E}">
        <p14:creationId xmlns:p14="http://schemas.microsoft.com/office/powerpoint/2010/main" val="406442041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26994514-BD76-3BF1-D832-A351D890A047}"/>
              </a:ext>
            </a:extLst>
          </p:cNvPr>
          <p:cNvSpPr txBox="1">
            <a:spLocks noGrp="1"/>
          </p:cNvSpPr>
          <p:nvPr>
            <p:ph type="title" idx="4294967295"/>
          </p:nvPr>
        </p:nvSpPr>
        <p:spPr>
          <a:xfrm>
            <a:off x="365058" y="2552429"/>
            <a:ext cx="9759950" cy="1593850"/>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800"/>
              </a:spcBef>
              <a:spcAft>
                <a:spcPts val="0"/>
              </a:spcAft>
              <a:buClr>
                <a:srgbClr val="FFFFFF"/>
              </a:buClr>
              <a:buSzPct val="100000"/>
              <a:buFont typeface="Calibri"/>
              <a:buNone/>
              <a:defRPr sz="4800" b="0" i="0" u="none" strike="noStrike" kern="1200" cap="none">
                <a:solidFill>
                  <a:srgbClr val="FFFFFF"/>
                </a:solidFill>
                <a:latin typeface="Calibri"/>
                <a:ea typeface="Calibri"/>
                <a:cs typeface="Calibri"/>
                <a:sym typeface="Calibri"/>
              </a:defRPr>
            </a:lvl1pPr>
            <a:lvl2pPr marL="609585" marR="0" lvl="1" indent="0" algn="ctr" rtl="0">
              <a:lnSpc>
                <a:spcPct val="100000"/>
              </a:lnSpc>
              <a:spcBef>
                <a:spcPts val="26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2pPr>
            <a:lvl3pPr marL="1219170" marR="0" lvl="2" indent="0" algn="ctr" rtl="0">
              <a:lnSpc>
                <a:spcPct val="100000"/>
              </a:lnSpc>
              <a:spcBef>
                <a:spcPts val="240"/>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3pPr>
            <a:lvl4pPr marL="1828754" marR="0" lvl="3" indent="0" algn="ctr" rtl="0">
              <a:lnSpc>
                <a:spcPct val="100000"/>
              </a:lnSpc>
              <a:spcBef>
                <a:spcPts val="21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4pPr>
            <a:lvl5pPr marL="2438339" marR="0" lvl="4" indent="0" algn="ctr" rtl="0">
              <a:lnSpc>
                <a:spcPct val="100000"/>
              </a:lnSpc>
              <a:spcBef>
                <a:spcPts val="18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5pPr>
            <a:lvl6pPr marL="3047924" marR="0" lvl="5"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6pPr>
            <a:lvl7pPr marL="3657509" marR="0" lvl="6"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7pPr>
            <a:lvl8pPr marL="4267093" marR="0" lvl="7"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8pPr>
            <a:lvl9pPr marL="4876678" marR="0" lvl="8"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44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Student Finance Facts and Figures</a:t>
            </a: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Loan Balance and Payments</a:t>
            </a:r>
          </a:p>
        </p:txBody>
      </p:sp>
    </p:spTree>
    <p:extLst>
      <p:ext uri="{BB962C8B-B14F-4D97-AF65-F5344CB8AC3E}">
        <p14:creationId xmlns:p14="http://schemas.microsoft.com/office/powerpoint/2010/main" val="1652710334"/>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6" name="Title 19">
            <a:extLst>
              <a:ext uri="{FF2B5EF4-FFF2-40B4-BE49-F238E27FC236}">
                <a16:creationId xmlns:a16="http://schemas.microsoft.com/office/drawing/2014/main" id="{3CE5A94B-F62D-C442-D2C5-3AE01DF28C8B}"/>
              </a:ext>
            </a:extLst>
          </p:cNvPr>
          <p:cNvSpPr txBox="1">
            <a:spLocks noGrp="1"/>
          </p:cNvSpPr>
          <p:nvPr>
            <p:ph type="title" idx="4294967295"/>
          </p:nvPr>
        </p:nvSpPr>
        <p:spPr>
          <a:xfrm>
            <a:off x="402007" y="145140"/>
            <a:ext cx="733726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 Student Age at </a:t>
            </a:r>
            <a:r>
              <a:rPr lang="en-GB" altLang="en" sz="3200" kern="0" dirty="0">
                <a:solidFill>
                  <a:schemeClr val="bg1"/>
                </a:solidFill>
                <a:latin typeface="Helvetica" panose="020B0604020202030204" pitchFamily="34" charset="0"/>
                <a:ea typeface="+mn-ea"/>
                <a:cs typeface="+mn-cs"/>
              </a:rPr>
              <a:t>Start of Academic Year</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9" name="Rectangle 8">
            <a:extLst>
              <a:ext uri="{FF2B5EF4-FFF2-40B4-BE49-F238E27FC236}">
                <a16:creationId xmlns:a16="http://schemas.microsoft.com/office/drawing/2014/main" id="{54D59624-5B6F-B486-429A-12E8BF86377F}"/>
              </a:ext>
            </a:extLst>
          </p:cNvPr>
          <p:cNvSpPr/>
          <p:nvPr/>
        </p:nvSpPr>
        <p:spPr>
          <a:xfrm>
            <a:off x="1751392" y="1466038"/>
            <a:ext cx="8713408" cy="369332"/>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The chart below shows us the age of students at the start of the academic Year</a:t>
            </a:r>
          </a:p>
        </p:txBody>
      </p:sp>
      <p:sp>
        <p:nvSpPr>
          <p:cNvPr id="11" name="TextBox 10">
            <a:extLst>
              <a:ext uri="{FF2B5EF4-FFF2-40B4-BE49-F238E27FC236}">
                <a16:creationId xmlns:a16="http://schemas.microsoft.com/office/drawing/2014/main" id="{2786370D-6141-4C28-69BD-05CB54143871}"/>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F3F96592-85F7-BA29-22B9-2979AC6135F8}"/>
              </a:ext>
            </a:extLst>
          </p:cNvPr>
          <p:cNvPicPr>
            <a:picLocks noChangeAspect="1"/>
          </p:cNvPicPr>
          <p:nvPr/>
        </p:nvPicPr>
        <p:blipFill>
          <a:blip r:embed="rId3"/>
          <a:stretch>
            <a:fillRect/>
          </a:stretch>
        </p:blipFill>
        <p:spPr>
          <a:xfrm>
            <a:off x="1009290" y="2406771"/>
            <a:ext cx="10230929" cy="3821502"/>
          </a:xfrm>
          <a:prstGeom prst="rect">
            <a:avLst/>
          </a:prstGeom>
        </p:spPr>
      </p:pic>
    </p:spTree>
    <p:extLst>
      <p:ext uri="{BB962C8B-B14F-4D97-AF65-F5344CB8AC3E}">
        <p14:creationId xmlns:p14="http://schemas.microsoft.com/office/powerpoint/2010/main" val="1326445217"/>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FD354098-AE29-630A-6CAF-EAB5032B8026}"/>
            </a:ext>
          </a:extLst>
        </p:cNvPr>
        <p:cNvGrpSpPr/>
        <p:nvPr/>
      </p:nvGrpSpPr>
      <p:grpSpPr>
        <a:xfrm>
          <a:off x="0" y="0"/>
          <a:ext cx="0" cy="0"/>
          <a:chOff x="0" y="0"/>
          <a:chExt cx="0" cy="0"/>
        </a:xfrm>
      </p:grpSpPr>
      <p:sp>
        <p:nvSpPr>
          <p:cNvPr id="6" name="Title 19">
            <a:extLst>
              <a:ext uri="{FF2B5EF4-FFF2-40B4-BE49-F238E27FC236}">
                <a16:creationId xmlns:a16="http://schemas.microsoft.com/office/drawing/2014/main" id="{D86B0BBA-A567-EDBB-47B0-D03CAF5F731B}"/>
              </a:ext>
            </a:extLst>
          </p:cNvPr>
          <p:cNvSpPr txBox="1">
            <a:spLocks noGrp="1"/>
          </p:cNvSpPr>
          <p:nvPr>
            <p:ph type="title" idx="4294967295"/>
          </p:nvPr>
        </p:nvSpPr>
        <p:spPr>
          <a:xfrm>
            <a:off x="402007" y="145140"/>
            <a:ext cx="733726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 Student Age at </a:t>
            </a:r>
            <a:r>
              <a:rPr lang="en-GB" altLang="en" sz="3200" kern="0" dirty="0">
                <a:solidFill>
                  <a:schemeClr val="bg1"/>
                </a:solidFill>
                <a:latin typeface="Helvetica" panose="020B0604020202030204" pitchFamily="34" charset="0"/>
                <a:ea typeface="+mn-ea"/>
                <a:cs typeface="+mn-cs"/>
              </a:rPr>
              <a:t>Start of Academic Year</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9" name="Rectangle 8">
            <a:extLst>
              <a:ext uri="{FF2B5EF4-FFF2-40B4-BE49-F238E27FC236}">
                <a16:creationId xmlns:a16="http://schemas.microsoft.com/office/drawing/2014/main" id="{FA7FCE2B-BB69-3A6C-DE7F-6A1B319BBCFA}"/>
              </a:ext>
            </a:extLst>
          </p:cNvPr>
          <p:cNvSpPr/>
          <p:nvPr/>
        </p:nvSpPr>
        <p:spPr>
          <a:xfrm>
            <a:off x="1863152" y="1321715"/>
            <a:ext cx="8286688" cy="369332"/>
          </a:xfrm>
          <a:prstGeom prst="rect">
            <a:avLst/>
          </a:prstGeom>
        </p:spPr>
        <p:txBody>
          <a:bodyPr wrap="square">
            <a:spAutoFit/>
          </a:bodyPr>
          <a:lstStyle/>
          <a:p>
            <a:pPr marL="360000" indent="-360000">
              <a:defRPr/>
            </a:pPr>
            <a:r>
              <a:rPr lang="en-GB" dirty="0">
                <a:solidFill>
                  <a:prstClr val="black"/>
                </a:solidFill>
                <a:latin typeface="Arial" pitchFamily="34" charset="0"/>
                <a:ea typeface="ＭＳ Ｐゴシック" charset="-128"/>
                <a:cs typeface="Arial" pitchFamily="34" charset="0"/>
              </a:rPr>
              <a:t>The chart below shows us the age of students at the start of the academic Year</a:t>
            </a:r>
          </a:p>
        </p:txBody>
      </p:sp>
      <p:sp>
        <p:nvSpPr>
          <p:cNvPr id="11" name="TextBox 10">
            <a:extLst>
              <a:ext uri="{FF2B5EF4-FFF2-40B4-BE49-F238E27FC236}">
                <a16:creationId xmlns:a16="http://schemas.microsoft.com/office/drawing/2014/main" id="{1FD16625-9339-EAD2-63AF-ED755DE5FDC6}"/>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995FB688-D7C8-E47E-1C16-52D72347A775}"/>
              </a:ext>
            </a:extLst>
          </p:cNvPr>
          <p:cNvPicPr>
            <a:picLocks noChangeAspect="1"/>
          </p:cNvPicPr>
          <p:nvPr/>
        </p:nvPicPr>
        <p:blipFill>
          <a:blip r:embed="rId3"/>
          <a:stretch>
            <a:fillRect/>
          </a:stretch>
        </p:blipFill>
        <p:spPr>
          <a:xfrm>
            <a:off x="525932" y="2051184"/>
            <a:ext cx="11140135" cy="4306484"/>
          </a:xfrm>
          <a:prstGeom prst="rect">
            <a:avLst/>
          </a:prstGeom>
        </p:spPr>
      </p:pic>
    </p:spTree>
    <p:extLst>
      <p:ext uri="{BB962C8B-B14F-4D97-AF65-F5344CB8AC3E}">
        <p14:creationId xmlns:p14="http://schemas.microsoft.com/office/powerpoint/2010/main" val="2984842113"/>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13">
            <a:extLst>
              <a:ext uri="{FF2B5EF4-FFF2-40B4-BE49-F238E27FC236}">
                <a16:creationId xmlns:a16="http://schemas.microsoft.com/office/drawing/2014/main" id="{9CDCC27E-4464-26B4-BB13-CB37D4C2D36B}"/>
              </a:ext>
            </a:extLst>
          </p:cNvPr>
          <p:cNvSpPr txBox="1">
            <a:spLocks noGrp="1"/>
          </p:cNvSpPr>
          <p:nvPr>
            <p:ph type="title" idx="4294967295"/>
          </p:nvPr>
        </p:nvSpPr>
        <p:spPr>
          <a:xfrm>
            <a:off x="365058" y="2552429"/>
            <a:ext cx="9759950" cy="1593850"/>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800"/>
              </a:spcBef>
              <a:spcAft>
                <a:spcPts val="0"/>
              </a:spcAft>
              <a:buClr>
                <a:srgbClr val="FFFFFF"/>
              </a:buClr>
              <a:buSzPct val="100000"/>
              <a:buFont typeface="Calibri"/>
              <a:buNone/>
              <a:defRPr sz="4800" b="0" i="0" u="none" strike="noStrike" kern="1200" cap="none">
                <a:solidFill>
                  <a:srgbClr val="FFFFFF"/>
                </a:solidFill>
                <a:latin typeface="Calibri"/>
                <a:ea typeface="Calibri"/>
                <a:cs typeface="Calibri"/>
                <a:sym typeface="Calibri"/>
              </a:defRPr>
            </a:lvl1pPr>
            <a:lvl2pPr marL="609585" marR="0" lvl="1" indent="0" algn="ctr" rtl="0">
              <a:lnSpc>
                <a:spcPct val="100000"/>
              </a:lnSpc>
              <a:spcBef>
                <a:spcPts val="26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2pPr>
            <a:lvl3pPr marL="1219170" marR="0" lvl="2" indent="0" algn="ctr" rtl="0">
              <a:lnSpc>
                <a:spcPct val="100000"/>
              </a:lnSpc>
              <a:spcBef>
                <a:spcPts val="240"/>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3pPr>
            <a:lvl4pPr marL="1828754" marR="0" lvl="3" indent="0" algn="ctr" rtl="0">
              <a:lnSpc>
                <a:spcPct val="100000"/>
              </a:lnSpc>
              <a:spcBef>
                <a:spcPts val="21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4pPr>
            <a:lvl5pPr marL="2438339" marR="0" lvl="4" indent="0" algn="ctr" rtl="0">
              <a:lnSpc>
                <a:spcPct val="100000"/>
              </a:lnSpc>
              <a:spcBef>
                <a:spcPts val="18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5pPr>
            <a:lvl6pPr marL="3047924" marR="0" lvl="5"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6pPr>
            <a:lvl7pPr marL="3657509" marR="0" lvl="6"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7pPr>
            <a:lvl8pPr marL="4267093" marR="0" lvl="7"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8pPr>
            <a:lvl9pPr marL="4876678" marR="0" lvl="8"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44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Student Loan Applications</a:t>
            </a: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Supporting Guidance and Resources</a:t>
            </a:r>
          </a:p>
        </p:txBody>
      </p:sp>
    </p:spTree>
    <p:extLst>
      <p:ext uri="{BB962C8B-B14F-4D97-AF65-F5344CB8AC3E}">
        <p14:creationId xmlns:p14="http://schemas.microsoft.com/office/powerpoint/2010/main" val="1565052637"/>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9">
            <a:extLst>
              <a:ext uri="{FF2B5EF4-FFF2-40B4-BE49-F238E27FC236}">
                <a16:creationId xmlns:a16="http://schemas.microsoft.com/office/drawing/2014/main" id="{BA6A159A-EF5B-53C7-A9A1-190326A2B75A}"/>
              </a:ext>
            </a:extLst>
          </p:cNvPr>
          <p:cNvSpPr txBox="1">
            <a:spLocks noGrp="1"/>
          </p:cNvSpPr>
          <p:nvPr>
            <p:ph type="title" idx="4294967295"/>
          </p:nvPr>
        </p:nvSpPr>
        <p:spPr>
          <a:xfrm>
            <a:off x="402007" y="145140"/>
            <a:ext cx="6152646"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prstClr val="white"/>
                </a:solidFill>
                <a:effectLst/>
                <a:uLnTx/>
                <a:uFillTx/>
                <a:latin typeface="Helvetica" panose="020B0604020202030204" pitchFamily="34" charset="0"/>
                <a:ea typeface="+mj-ea"/>
                <a:cs typeface="+mj-cs"/>
              </a:rPr>
              <a:t>Higher Education in the Spotlight</a:t>
            </a:r>
            <a:endParaRPr kumimoji="0" lang="en" altLang="en" sz="3200" b="0" i="0" u="none" strike="noStrike" kern="0" cap="none" spc="0" normalizeH="0" baseline="0" noProof="0" dirty="0">
              <a:ln>
                <a:noFill/>
              </a:ln>
              <a:solidFill>
                <a:prstClr val="white"/>
              </a:solidFill>
              <a:effectLst/>
              <a:uLnTx/>
              <a:uFillTx/>
              <a:latin typeface="Helvetica" panose="020B0604020202030204" pitchFamily="34" charset="0"/>
              <a:ea typeface="+mj-ea"/>
              <a:cs typeface="+mj-cs"/>
            </a:endParaRPr>
          </a:p>
        </p:txBody>
      </p:sp>
      <p:sp>
        <p:nvSpPr>
          <p:cNvPr id="5" name="Rectangle 4"/>
          <p:cNvSpPr>
            <a:spLocks noChangeArrowheads="1"/>
          </p:cNvSpPr>
          <p:nvPr/>
        </p:nvSpPr>
        <p:spPr bwMode="auto">
          <a:xfrm>
            <a:off x="546382" y="1436450"/>
            <a:ext cx="11356623" cy="92333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anose="020B0604020202020204" pitchFamily="34" charset="0"/>
                <a:cs typeface="Arial" panose="020B0604020202020204" pitchFamily="34" charset="0"/>
              </a:rPr>
              <a:t>Press coverage, independent articles, sector body reviews and student finance related campaigns delivered by advocacy groups and organisations have thrown the current student experience into the public eye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318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3" name="Group 12" descr="A series of images taken from media outlets with negative headlines about the student experience, attitudes toward course attendance and cost of living concerns. ">
            <a:extLst>
              <a:ext uri="{FF2B5EF4-FFF2-40B4-BE49-F238E27FC236}">
                <a16:creationId xmlns:a16="http://schemas.microsoft.com/office/drawing/2014/main" id="{9168EC01-9324-A109-76DF-737CCE0C61FD}"/>
              </a:ext>
            </a:extLst>
          </p:cNvPr>
          <p:cNvGrpSpPr/>
          <p:nvPr/>
        </p:nvGrpSpPr>
        <p:grpSpPr>
          <a:xfrm>
            <a:off x="695677" y="2740474"/>
            <a:ext cx="10800645" cy="3085131"/>
            <a:chOff x="-97480" y="2531624"/>
            <a:chExt cx="11736325" cy="3352402"/>
          </a:xfrm>
        </p:grpSpPr>
        <p:grpSp>
          <p:nvGrpSpPr>
            <p:cNvPr id="10" name="Group 9">
              <a:extLst>
                <a:ext uri="{FF2B5EF4-FFF2-40B4-BE49-F238E27FC236}">
                  <a16:creationId xmlns:a16="http://schemas.microsoft.com/office/drawing/2014/main" id="{F9E6C083-8767-5068-39B2-02D4389BC9E9}"/>
                </a:ext>
              </a:extLst>
            </p:cNvPr>
            <p:cNvGrpSpPr/>
            <p:nvPr/>
          </p:nvGrpSpPr>
          <p:grpSpPr>
            <a:xfrm>
              <a:off x="-97480" y="2536427"/>
              <a:ext cx="4611032" cy="3347599"/>
              <a:chOff x="6642096" y="2509732"/>
              <a:chExt cx="4848647" cy="3520107"/>
            </a:xfrm>
          </p:grpSpPr>
          <p:pic>
            <p:nvPicPr>
              <p:cNvPr id="8" name="Picture 7">
                <a:extLst>
                  <a:ext uri="{FF2B5EF4-FFF2-40B4-BE49-F238E27FC236}">
                    <a16:creationId xmlns:a16="http://schemas.microsoft.com/office/drawing/2014/main" id="{8172A5DA-132E-8E3B-EFBE-F363982EB4FB}"/>
                  </a:ext>
                </a:extLst>
              </p:cNvPr>
              <p:cNvPicPr>
                <a:picLocks noChangeAspect="1"/>
              </p:cNvPicPr>
              <p:nvPr/>
            </p:nvPicPr>
            <p:blipFill>
              <a:blip r:embed="rId4"/>
              <a:stretch>
                <a:fillRect/>
              </a:stretch>
            </p:blipFill>
            <p:spPr>
              <a:xfrm>
                <a:off x="6642096" y="2509732"/>
                <a:ext cx="4848647" cy="1271882"/>
              </a:xfrm>
              <a:prstGeom prst="rect">
                <a:avLst/>
              </a:prstGeom>
              <a:ln w="28575">
                <a:solidFill>
                  <a:srgbClr val="002060"/>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6D09F1BD-9DE6-D317-23BD-B62B7A9FB4CB}"/>
                  </a:ext>
                </a:extLst>
              </p:cNvPr>
              <p:cNvPicPr>
                <a:picLocks noChangeAspect="1"/>
              </p:cNvPicPr>
              <p:nvPr/>
            </p:nvPicPr>
            <p:blipFill>
              <a:blip r:embed="rId5"/>
              <a:stretch>
                <a:fillRect/>
              </a:stretch>
            </p:blipFill>
            <p:spPr>
              <a:xfrm>
                <a:off x="6642096" y="4010166"/>
                <a:ext cx="4848647" cy="2019673"/>
              </a:xfrm>
              <a:prstGeom prst="rect">
                <a:avLst/>
              </a:prstGeom>
              <a:ln w="28575">
                <a:solidFill>
                  <a:srgbClr val="002060"/>
                </a:solidFill>
              </a:ln>
              <a:effectLst>
                <a:outerShdw blurRad="50800" dist="38100" dir="2700000" algn="tl" rotWithShape="0">
                  <a:prstClr val="black">
                    <a:alpha val="40000"/>
                  </a:prstClr>
                </a:outerShdw>
              </a:effectLst>
            </p:spPr>
          </p:pic>
        </p:grpSp>
        <p:pic>
          <p:nvPicPr>
            <p:cNvPr id="19" name="Picture 18">
              <a:extLst>
                <a:ext uri="{FF2B5EF4-FFF2-40B4-BE49-F238E27FC236}">
                  <a16:creationId xmlns:a16="http://schemas.microsoft.com/office/drawing/2014/main" id="{A43CDA56-15BF-1962-1F05-27AE06FFEA61}"/>
                </a:ext>
              </a:extLst>
            </p:cNvPr>
            <p:cNvPicPr>
              <a:picLocks noChangeAspect="1"/>
            </p:cNvPicPr>
            <p:nvPr/>
          </p:nvPicPr>
          <p:blipFill>
            <a:blip r:embed="rId6"/>
            <a:stretch>
              <a:fillRect/>
            </a:stretch>
          </p:blipFill>
          <p:spPr>
            <a:xfrm>
              <a:off x="5284320" y="3429001"/>
              <a:ext cx="2864662" cy="1521060"/>
            </a:xfrm>
            <a:prstGeom prst="rect">
              <a:avLst/>
            </a:prstGeom>
            <a:ln w="28575">
              <a:solidFill>
                <a:srgbClr val="002060"/>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6F4B5FF3-B669-2DB1-F67B-677590DD4C21}"/>
                </a:ext>
              </a:extLst>
            </p:cNvPr>
            <p:cNvGrpSpPr/>
            <p:nvPr/>
          </p:nvGrpSpPr>
          <p:grpSpPr>
            <a:xfrm>
              <a:off x="7311673" y="2531624"/>
              <a:ext cx="4327172" cy="3352402"/>
              <a:chOff x="7354038" y="2617957"/>
              <a:chExt cx="4543773" cy="3520213"/>
            </a:xfrm>
          </p:grpSpPr>
          <p:pic>
            <p:nvPicPr>
              <p:cNvPr id="21" name="Picture 20">
                <a:extLst>
                  <a:ext uri="{FF2B5EF4-FFF2-40B4-BE49-F238E27FC236}">
                    <a16:creationId xmlns:a16="http://schemas.microsoft.com/office/drawing/2014/main" id="{9E0ED8C9-501B-D5BE-4215-6A210F1DC0AC}"/>
                  </a:ext>
                </a:extLst>
              </p:cNvPr>
              <p:cNvPicPr>
                <a:picLocks noChangeAspect="1"/>
              </p:cNvPicPr>
              <p:nvPr/>
            </p:nvPicPr>
            <p:blipFill>
              <a:blip r:embed="rId7"/>
              <a:stretch>
                <a:fillRect/>
              </a:stretch>
            </p:blipFill>
            <p:spPr>
              <a:xfrm>
                <a:off x="7354038" y="2617957"/>
                <a:ext cx="2905037" cy="1271882"/>
              </a:xfrm>
              <a:prstGeom prst="rect">
                <a:avLst/>
              </a:prstGeom>
              <a:ln w="28575">
                <a:solidFill>
                  <a:srgbClr val="002060"/>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94F8577B-973F-F051-9D5C-2E5107A512C9}"/>
                  </a:ext>
                </a:extLst>
              </p:cNvPr>
              <p:cNvPicPr>
                <a:picLocks noChangeAspect="1"/>
              </p:cNvPicPr>
              <p:nvPr/>
            </p:nvPicPr>
            <p:blipFill>
              <a:blip r:embed="rId8"/>
              <a:stretch>
                <a:fillRect/>
              </a:stretch>
            </p:blipFill>
            <p:spPr>
              <a:xfrm>
                <a:off x="7354039" y="4798516"/>
                <a:ext cx="2905036" cy="1339654"/>
              </a:xfrm>
              <a:prstGeom prst="rect">
                <a:avLst/>
              </a:prstGeom>
              <a:ln w="28575">
                <a:solidFill>
                  <a:srgbClr val="002060"/>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51DB2CA5-DA3B-6E74-8FDD-A19D32292CF1}"/>
                  </a:ext>
                </a:extLst>
              </p:cNvPr>
              <p:cNvPicPr>
                <a:picLocks noChangeAspect="1"/>
              </p:cNvPicPr>
              <p:nvPr/>
            </p:nvPicPr>
            <p:blipFill>
              <a:blip r:embed="rId9"/>
              <a:stretch>
                <a:fillRect/>
              </a:stretch>
            </p:blipFill>
            <p:spPr>
              <a:xfrm>
                <a:off x="8992773" y="3526320"/>
                <a:ext cx="2905038" cy="1603429"/>
              </a:xfrm>
              <a:prstGeom prst="rect">
                <a:avLst/>
              </a:prstGeom>
              <a:ln w="28575">
                <a:solidFill>
                  <a:srgbClr val="002060"/>
                </a:solidFill>
              </a:ln>
              <a:effectLst>
                <a:outerShdw blurRad="50800" dist="38100" dir="2700000" algn="tl" rotWithShape="0">
                  <a:prstClr val="black">
                    <a:alpha val="40000"/>
                  </a:prstClr>
                </a:outerShdw>
              </a:effectLst>
            </p:spPr>
          </p:pic>
        </p:grpSp>
      </p:grpSp>
      <p:sp>
        <p:nvSpPr>
          <p:cNvPr id="18" name="TextBox 4">
            <a:extLst>
              <a:ext uri="{FF2B5EF4-FFF2-40B4-BE49-F238E27FC236}">
                <a16:creationId xmlns:a16="http://schemas.microsoft.com/office/drawing/2014/main" id="{AC54C14E-9B6E-32CB-07B9-20726962BF92}"/>
              </a:ext>
            </a:extLst>
          </p:cNvPr>
          <p:cNvSpPr txBox="1">
            <a:spLocks noChangeArrowheads="1"/>
          </p:cNvSpPr>
          <p:nvPr/>
        </p:nvSpPr>
        <p:spPr bwMode="auto">
          <a:xfrm>
            <a:off x="282222" y="6270124"/>
            <a:ext cx="9642970" cy="276999"/>
          </a:xfrm>
          <a:prstGeom prst="rect">
            <a:avLst/>
          </a:prstGeom>
          <a:noFill/>
          <a:ln w="9525">
            <a:noFill/>
            <a:miter lim="800000"/>
            <a:headEnd/>
            <a:tailEnd/>
          </a:ln>
        </p:spPr>
        <p:txBody>
          <a:bodyPr wrap="square">
            <a:spAutoFit/>
          </a:bodyPr>
          <a:lstStyle/>
          <a:p>
            <a:pPr>
              <a:defRPr/>
            </a:pPr>
            <a:r>
              <a:rPr lang="en-GB" sz="1200" dirty="0">
                <a:solidFill>
                  <a:prstClr val="black"/>
                </a:solidFill>
                <a:latin typeface="Arial" pitchFamily="34" charset="0"/>
                <a:cs typeface="Arial" pitchFamily="34" charset="0"/>
              </a:rPr>
              <a:t>Content from: </a:t>
            </a:r>
            <a:r>
              <a:rPr lang="en-GB" sz="1200" dirty="0">
                <a:solidFill>
                  <a:prstClr val="black"/>
                </a:solidFill>
                <a:latin typeface="Arial" pitchFamily="34" charset="0"/>
                <a:cs typeface="Arial" pitchFamily="34" charset="0"/>
                <a:hlinkClick r:id="rId10"/>
              </a:rPr>
              <a:t>www.theguardian.com/education/students</a:t>
            </a:r>
            <a:r>
              <a:rPr lang="en-GB" sz="1200" dirty="0">
                <a:solidFill>
                  <a:prstClr val="black"/>
                </a:solidFill>
                <a:latin typeface="Arial" pitchFamily="34" charset="0"/>
                <a:cs typeface="Arial" pitchFamily="34" charset="0"/>
              </a:rPr>
              <a:t>  </a:t>
            </a:r>
            <a:r>
              <a:rPr lang="en-GB" sz="1200" dirty="0">
                <a:solidFill>
                  <a:prstClr val="black"/>
                </a:solidFill>
                <a:latin typeface="Arial" pitchFamily="34" charset="0"/>
                <a:cs typeface="Arial" pitchFamily="34" charset="0"/>
                <a:hlinkClick r:id="rId11"/>
              </a:rPr>
              <a:t>Savethestudent.org</a:t>
            </a:r>
            <a:r>
              <a:rPr lang="en-GB" sz="1200" dirty="0">
                <a:solidFill>
                  <a:prstClr val="black"/>
                </a:solidFill>
                <a:latin typeface="Arial" pitchFamily="34" charset="0"/>
                <a:cs typeface="Arial" pitchFamily="34" charset="0"/>
              </a:rPr>
              <a:t> and </a:t>
            </a:r>
            <a:r>
              <a:rPr lang="en-GB" sz="1200" dirty="0">
                <a:solidFill>
                  <a:prstClr val="black"/>
                </a:solidFill>
                <a:latin typeface="Arial" pitchFamily="34" charset="0"/>
                <a:cs typeface="Arial" pitchFamily="34" charset="0"/>
                <a:hlinkClick r:id="rId12"/>
              </a:rPr>
              <a:t>www.nus.org.uk</a:t>
            </a:r>
            <a:r>
              <a:rPr lang="en-GB" sz="1200" dirty="0">
                <a:solidFill>
                  <a:prstClr val="black"/>
                </a:solidFill>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val="302709968"/>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9">
            <a:extLst>
              <a:ext uri="{FF2B5EF4-FFF2-40B4-BE49-F238E27FC236}">
                <a16:creationId xmlns:a16="http://schemas.microsoft.com/office/drawing/2014/main" id="{BA6A159A-EF5B-53C7-A9A1-190326A2B75A}"/>
              </a:ext>
            </a:extLst>
          </p:cNvPr>
          <p:cNvSpPr txBox="1">
            <a:spLocks noGrp="1"/>
          </p:cNvSpPr>
          <p:nvPr>
            <p:ph type="title" idx="4294967295"/>
          </p:nvPr>
        </p:nvSpPr>
        <p:spPr>
          <a:xfrm>
            <a:off x="402007" y="145140"/>
            <a:ext cx="560441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Understanding Student Loans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Rectangle 4"/>
          <p:cNvSpPr>
            <a:spLocks noChangeArrowheads="1"/>
          </p:cNvSpPr>
          <p:nvPr/>
        </p:nvSpPr>
        <p:spPr bwMode="auto">
          <a:xfrm>
            <a:off x="417688" y="1248552"/>
            <a:ext cx="11356623" cy="923330"/>
          </a:xfrm>
          <a:prstGeom prst="rect">
            <a:avLst/>
          </a:prstGeom>
          <a:noFill/>
          <a:ln w="9525">
            <a:noFill/>
            <a:miter lim="800000"/>
            <a:headEnd/>
            <a:tailEnd/>
          </a:ln>
        </p:spPr>
        <p:txBody>
          <a:bodyPr wrap="square">
            <a:spAutoFit/>
          </a:bodyPr>
          <a:lstStyle/>
          <a:p>
            <a:pPr>
              <a:defRPr/>
            </a:pPr>
            <a:r>
              <a:rPr lang="en-GB" dirty="0">
                <a:solidFill>
                  <a:prstClr val="black"/>
                </a:solidFill>
                <a:latin typeface="Arial" panose="020B0604020202020204" pitchFamily="34" charset="0"/>
                <a:cs typeface="Arial" panose="020B0604020202020204" pitchFamily="34" charset="0"/>
              </a:rPr>
              <a:t>Many students feel that they are not fully aware of the range of support available or how their loan will work,  so encouraging them to do some research and ask questions can help with their understanding:</a:t>
            </a:r>
          </a:p>
          <a:p>
            <a:pPr marL="431800" indent="-358775">
              <a:defRPr/>
            </a:pPr>
            <a:endParaRPr lang="en-GB" dirty="0">
              <a:solidFill>
                <a:prstClr val="black"/>
              </a:solidFill>
              <a:latin typeface="Arial" panose="020B0604020202020204" pitchFamily="34" charset="0"/>
              <a:cs typeface="Arial" panose="020B0604020202020204" pitchFamily="34" charset="0"/>
            </a:endParaRPr>
          </a:p>
        </p:txBody>
      </p:sp>
      <p:grpSp>
        <p:nvGrpSpPr>
          <p:cNvPr id="15" name="Group 14" descr="Graphis showing that 42% of students do not understand their loan agreement and that 62% don't know their loan interest rate.">
            <a:extLst>
              <a:ext uri="{FF2B5EF4-FFF2-40B4-BE49-F238E27FC236}">
                <a16:creationId xmlns:a16="http://schemas.microsoft.com/office/drawing/2014/main" id="{A77FF44E-6FF9-1653-8DCD-38483572D23D}"/>
              </a:ext>
              <a:ext uri="{C183D7F6-B498-43B3-948B-1728B52AA6E4}">
                <adec:decorative xmlns:adec="http://schemas.microsoft.com/office/drawing/2017/decorative" val="0"/>
              </a:ext>
            </a:extLst>
          </p:cNvPr>
          <p:cNvGrpSpPr/>
          <p:nvPr/>
        </p:nvGrpSpPr>
        <p:grpSpPr>
          <a:xfrm>
            <a:off x="2286755" y="2493771"/>
            <a:ext cx="7621826" cy="1582757"/>
            <a:chOff x="762755" y="2683341"/>
            <a:chExt cx="7621826" cy="1582757"/>
          </a:xfrm>
        </p:grpSpPr>
        <p:pic>
          <p:nvPicPr>
            <p:cNvPr id="6" name="Picture 5">
              <a:extLst>
                <a:ext uri="{FF2B5EF4-FFF2-40B4-BE49-F238E27FC236}">
                  <a16:creationId xmlns:a16="http://schemas.microsoft.com/office/drawing/2014/main" id="{02C150A1-5778-6390-0A48-85D245EF0E96}"/>
                </a:ext>
              </a:extLst>
            </p:cNvPr>
            <p:cNvPicPr>
              <a:picLocks noChangeAspect="1"/>
            </p:cNvPicPr>
            <p:nvPr/>
          </p:nvPicPr>
          <p:blipFill>
            <a:blip r:embed="rId4"/>
            <a:stretch>
              <a:fillRect/>
            </a:stretch>
          </p:blipFill>
          <p:spPr>
            <a:xfrm>
              <a:off x="762755" y="2683341"/>
              <a:ext cx="3003501" cy="1582756"/>
            </a:xfrm>
            <a:prstGeom prst="rect">
              <a:avLst/>
            </a:prstGeom>
            <a:ln w="38100">
              <a:solidFill>
                <a:srgbClr val="002060"/>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8CEAA96-C9B1-AB19-EE0E-A5FBD2EAE00B}"/>
                </a:ext>
              </a:extLst>
            </p:cNvPr>
            <p:cNvPicPr>
              <a:picLocks noChangeAspect="1"/>
            </p:cNvPicPr>
            <p:nvPr/>
          </p:nvPicPr>
          <p:blipFill rotWithShape="1">
            <a:blip r:embed="rId5"/>
            <a:srcRect b="27206"/>
            <a:stretch/>
          </p:blipFill>
          <p:spPr>
            <a:xfrm>
              <a:off x="5377744" y="2683341"/>
              <a:ext cx="3006837" cy="1582757"/>
            </a:xfrm>
            <a:prstGeom prst="rect">
              <a:avLst/>
            </a:prstGeom>
            <a:ln w="38100">
              <a:solidFill>
                <a:srgbClr val="002060"/>
              </a:solidFill>
            </a:ln>
            <a:effectLst>
              <a:outerShdw blurRad="50800" dist="38100" dir="2700000" algn="tl" rotWithShape="0">
                <a:prstClr val="black">
                  <a:alpha val="40000"/>
                </a:prstClr>
              </a:outerShdw>
            </a:effectLst>
          </p:spPr>
        </p:pic>
      </p:grpSp>
      <p:grpSp>
        <p:nvGrpSpPr>
          <p:cNvPr id="16" name="Group 15" descr="Graphic showing that 67% of students worry about repayments and 64% don't expect to repay their loan in full.">
            <a:extLst>
              <a:ext uri="{FF2B5EF4-FFF2-40B4-BE49-F238E27FC236}">
                <a16:creationId xmlns:a16="http://schemas.microsoft.com/office/drawing/2014/main" id="{42A7C829-35B5-6D45-C6E1-D7A3EC532FBD}"/>
              </a:ext>
              <a:ext uri="{C183D7F6-B498-43B3-948B-1728B52AA6E4}">
                <adec:decorative xmlns:adec="http://schemas.microsoft.com/office/drawing/2017/decorative" val="0"/>
              </a:ext>
            </a:extLst>
          </p:cNvPr>
          <p:cNvGrpSpPr/>
          <p:nvPr/>
        </p:nvGrpSpPr>
        <p:grpSpPr>
          <a:xfrm>
            <a:off x="2286755" y="4537180"/>
            <a:ext cx="7618490" cy="1350239"/>
            <a:chOff x="762755" y="4716603"/>
            <a:chExt cx="7618490" cy="1350239"/>
          </a:xfrm>
        </p:grpSpPr>
        <p:pic>
          <p:nvPicPr>
            <p:cNvPr id="12" name="Picture 11">
              <a:extLst>
                <a:ext uri="{FF2B5EF4-FFF2-40B4-BE49-F238E27FC236}">
                  <a16:creationId xmlns:a16="http://schemas.microsoft.com/office/drawing/2014/main" id="{59EBA9CB-2F0E-6DDB-DDF7-DF51EFAB8B19}"/>
                </a:ext>
              </a:extLst>
            </p:cNvPr>
            <p:cNvPicPr>
              <a:picLocks noChangeAspect="1"/>
            </p:cNvPicPr>
            <p:nvPr/>
          </p:nvPicPr>
          <p:blipFill>
            <a:blip r:embed="rId6"/>
            <a:stretch>
              <a:fillRect/>
            </a:stretch>
          </p:blipFill>
          <p:spPr>
            <a:xfrm>
              <a:off x="5377744" y="4720724"/>
              <a:ext cx="3003501" cy="1346118"/>
            </a:xfrm>
            <a:prstGeom prst="rect">
              <a:avLst/>
            </a:prstGeom>
            <a:ln w="38100">
              <a:solidFill>
                <a:srgbClr val="002060"/>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62E78A7A-65B6-5D58-3860-1B4858B7E8EF}"/>
                </a:ext>
              </a:extLst>
            </p:cNvPr>
            <p:cNvPicPr>
              <a:picLocks noChangeAspect="1"/>
            </p:cNvPicPr>
            <p:nvPr/>
          </p:nvPicPr>
          <p:blipFill>
            <a:blip r:embed="rId7"/>
            <a:stretch>
              <a:fillRect/>
            </a:stretch>
          </p:blipFill>
          <p:spPr>
            <a:xfrm>
              <a:off x="762755" y="4716603"/>
              <a:ext cx="3003501" cy="1350239"/>
            </a:xfrm>
            <a:prstGeom prst="rect">
              <a:avLst/>
            </a:prstGeom>
            <a:ln w="38100">
              <a:solidFill>
                <a:srgbClr val="002060"/>
              </a:solidFill>
            </a:ln>
            <a:effectLst>
              <a:outerShdw blurRad="50800" dist="38100" dir="2700000" algn="tl" rotWithShape="0">
                <a:prstClr val="black">
                  <a:alpha val="40000"/>
                </a:prstClr>
              </a:outerShdw>
            </a:effectLst>
          </p:spPr>
        </p:pic>
      </p:grpSp>
      <p:sp>
        <p:nvSpPr>
          <p:cNvPr id="2" name="TextBox 4">
            <a:extLst>
              <a:ext uri="{FF2B5EF4-FFF2-40B4-BE49-F238E27FC236}">
                <a16:creationId xmlns:a16="http://schemas.microsoft.com/office/drawing/2014/main" id="{F9440C2A-0C83-8E6A-539F-FFD4A37EDDC2}"/>
              </a:ext>
            </a:extLst>
          </p:cNvPr>
          <p:cNvSpPr txBox="1">
            <a:spLocks noChangeArrowheads="1"/>
          </p:cNvSpPr>
          <p:nvPr/>
        </p:nvSpPr>
        <p:spPr bwMode="auto">
          <a:xfrm>
            <a:off x="293511" y="6257760"/>
            <a:ext cx="5497134" cy="276999"/>
          </a:xfrm>
          <a:prstGeom prst="rect">
            <a:avLst/>
          </a:prstGeom>
          <a:noFill/>
          <a:ln w="9525">
            <a:noFill/>
            <a:miter lim="800000"/>
            <a:headEnd/>
            <a:tailEnd/>
          </a:ln>
        </p:spPr>
        <p:txBody>
          <a:bodyPr wrap="square">
            <a:spAutoFit/>
          </a:bodyPr>
          <a:lstStyle/>
          <a:p>
            <a:pPr>
              <a:defRPr/>
            </a:pPr>
            <a:r>
              <a:rPr lang="en-GB" sz="1200" dirty="0">
                <a:solidFill>
                  <a:prstClr val="black"/>
                </a:solidFill>
                <a:latin typeface="Arial" pitchFamily="34" charset="0"/>
                <a:cs typeface="Arial" pitchFamily="34" charset="0"/>
              </a:rPr>
              <a:t>Figures from </a:t>
            </a:r>
            <a:r>
              <a:rPr lang="en-GB" sz="1200" dirty="0">
                <a:solidFill>
                  <a:prstClr val="black"/>
                </a:solidFill>
                <a:latin typeface="Arial" pitchFamily="34" charset="0"/>
                <a:cs typeface="Arial" pitchFamily="34" charset="0"/>
                <a:hlinkClick r:id="rId8"/>
              </a:rPr>
              <a:t>Savethestudent.org</a:t>
            </a:r>
            <a:r>
              <a:rPr lang="en-GB" sz="1200" dirty="0">
                <a:solidFill>
                  <a:prstClr val="black"/>
                </a:solidFill>
                <a:latin typeface="Arial" pitchFamily="34" charset="0"/>
                <a:cs typeface="Arial" pitchFamily="34" charset="0"/>
              </a:rPr>
              <a:t> Student Money Survey</a:t>
            </a:r>
          </a:p>
        </p:txBody>
      </p:sp>
    </p:spTree>
    <p:custDataLst>
      <p:tags r:id="rId1"/>
    </p:custDataLst>
    <p:extLst>
      <p:ext uri="{BB962C8B-B14F-4D97-AF65-F5344CB8AC3E}">
        <p14:creationId xmlns:p14="http://schemas.microsoft.com/office/powerpoint/2010/main" val="26932120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9">
            <a:extLst>
              <a:ext uri="{FF2B5EF4-FFF2-40B4-BE49-F238E27FC236}">
                <a16:creationId xmlns:a16="http://schemas.microsoft.com/office/drawing/2014/main" id="{84BAFBED-DC8C-941D-2021-ABD26029B4DB}"/>
              </a:ext>
            </a:extLst>
          </p:cNvPr>
          <p:cNvSpPr txBox="1">
            <a:spLocks noGrp="1"/>
          </p:cNvSpPr>
          <p:nvPr>
            <p:ph type="title" idx="4294967295"/>
          </p:nvPr>
        </p:nvSpPr>
        <p:spPr>
          <a:xfrm>
            <a:off x="402772" y="144463"/>
            <a:ext cx="8840788" cy="58578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SFE Full-Time Applications: Student Resources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24" name="Rectangle 1">
            <a:extLst>
              <a:ext uri="{FF2B5EF4-FFF2-40B4-BE49-F238E27FC236}">
                <a16:creationId xmlns:a16="http://schemas.microsoft.com/office/drawing/2014/main" id="{6AE08DFC-B1D5-41EF-B1BC-9C6513A7735E}"/>
              </a:ext>
            </a:extLst>
          </p:cNvPr>
          <p:cNvSpPr>
            <a:spLocks noChangeArrowheads="1"/>
          </p:cNvSpPr>
          <p:nvPr/>
        </p:nvSpPr>
        <p:spPr bwMode="auto">
          <a:xfrm>
            <a:off x="287916" y="1370718"/>
            <a:ext cx="11232444" cy="2092881"/>
          </a:xfrm>
          <a:prstGeom prst="rect">
            <a:avLst/>
          </a:prstGeom>
          <a:noFill/>
          <a:ln w="9525">
            <a:noFill/>
            <a:miter lim="800000"/>
            <a:headEnd/>
            <a:tailEnd/>
          </a:ln>
        </p:spPr>
        <p:txBody>
          <a:bodyPr wrap="square">
            <a:spAutoFit/>
          </a:bodyPr>
          <a:lstStyle/>
          <a:p>
            <a:pPr marL="360000" indent="-358775">
              <a:defRPr/>
            </a:pPr>
            <a:r>
              <a:rPr lang="en-GB" dirty="0">
                <a:solidFill>
                  <a:prstClr val="black"/>
                </a:solidFill>
                <a:latin typeface="Arial" pitchFamily="34" charset="0"/>
                <a:cs typeface="Arial" pitchFamily="34" charset="0"/>
              </a:rPr>
              <a:t>Essential information and guidance about the end-to-end student finance journey can be found on GOV.UK</a:t>
            </a:r>
          </a:p>
          <a:p>
            <a:pPr marL="360000" indent="-358775">
              <a:defRPr/>
            </a:pPr>
            <a:r>
              <a:rPr lang="en-GB" dirty="0">
                <a:solidFill>
                  <a:prstClr val="black"/>
                </a:solidFill>
                <a:latin typeface="Arial" pitchFamily="34" charset="0"/>
                <a:cs typeface="Arial" pitchFamily="34" charset="0"/>
              </a:rPr>
              <a:t>and across the SFE social media channels. Information for SFW can be found on the SFW site and on social</a:t>
            </a:r>
          </a:p>
          <a:p>
            <a:pPr marL="360000" indent="-358775">
              <a:spcAft>
                <a:spcPts val="600"/>
              </a:spcAft>
              <a:defRPr/>
            </a:pPr>
            <a:r>
              <a:rPr lang="en-GB" dirty="0">
                <a:solidFill>
                  <a:prstClr val="black"/>
                </a:solidFill>
                <a:latin typeface="Arial" pitchFamily="34" charset="0"/>
                <a:cs typeface="Arial" pitchFamily="34" charset="0"/>
              </a:rPr>
              <a:t>media channels:</a:t>
            </a:r>
          </a:p>
          <a:p>
            <a:pPr marL="360000" indent="-358775">
              <a:spcAft>
                <a:spcPts val="600"/>
              </a:spcAft>
              <a:defRPr/>
            </a:pPr>
            <a:endParaRPr lang="en-GB" dirty="0">
              <a:solidFill>
                <a:prstClr val="black"/>
              </a:solidFill>
              <a:latin typeface="Arial" pitchFamily="34" charset="0"/>
              <a:cs typeface="Arial" pitchFamily="34" charset="0"/>
            </a:endParaRPr>
          </a:p>
          <a:p>
            <a:pPr marL="540000" indent="-358775">
              <a:buFont typeface="Arial" panose="020B0604020202020204" pitchFamily="34" charset="0"/>
              <a:buChar char="•"/>
              <a:defRPr/>
            </a:pPr>
            <a:r>
              <a:rPr lang="en-GB" sz="1600" dirty="0">
                <a:solidFill>
                  <a:prstClr val="black"/>
                </a:solidFill>
                <a:latin typeface="Arial" pitchFamily="34" charset="0"/>
                <a:cs typeface="Arial" pitchFamily="34" charset="0"/>
                <a:hlinkClick r:id="rId4"/>
              </a:rPr>
              <a:t>www.gov.uk/student-finance</a:t>
            </a:r>
            <a:r>
              <a:rPr lang="en-GB" sz="1600" dirty="0">
                <a:solidFill>
                  <a:prstClr val="black"/>
                </a:solidFill>
                <a:latin typeface="Arial" pitchFamily="34" charset="0"/>
                <a:cs typeface="Arial" pitchFamily="34" charset="0"/>
              </a:rPr>
              <a:t> </a:t>
            </a:r>
          </a:p>
          <a:p>
            <a:pPr marL="540000" indent="-358775">
              <a:buFont typeface="Arial" panose="020B0604020202020204" pitchFamily="34" charset="0"/>
              <a:buChar char="•"/>
              <a:defRPr/>
            </a:pPr>
            <a:r>
              <a:rPr lang="en-GB" sz="1600" dirty="0">
                <a:solidFill>
                  <a:prstClr val="black"/>
                </a:solidFill>
                <a:latin typeface="Arial" pitchFamily="34" charset="0"/>
                <a:cs typeface="Arial" pitchFamily="34" charset="0"/>
                <a:hlinkClick r:id="rId5"/>
              </a:rPr>
              <a:t>www.studentfinancewales.co.uk/</a:t>
            </a:r>
            <a:endParaRPr lang="en-GB" sz="1600" dirty="0">
              <a:solidFill>
                <a:prstClr val="black"/>
              </a:solidFill>
              <a:latin typeface="Arial" pitchFamily="34" charset="0"/>
              <a:cs typeface="Arial" pitchFamily="34" charset="0"/>
            </a:endParaRPr>
          </a:p>
          <a:p>
            <a:pPr marL="540000" indent="-358775">
              <a:buFont typeface="Arial" panose="020B0604020202020204" pitchFamily="34" charset="0"/>
              <a:buChar char="•"/>
              <a:defRPr/>
            </a:pPr>
            <a:endParaRPr lang="en-GB" sz="1600" dirty="0">
              <a:solidFill>
                <a:prstClr val="black"/>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E5472B24-ACBD-692C-2904-94B78C1D0AC7}"/>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8403" y="2695990"/>
            <a:ext cx="837196" cy="837196"/>
          </a:xfrm>
          <a:prstGeom prst="rect">
            <a:avLst/>
          </a:prstGeom>
          <a:ln w="19050">
            <a:solidFill>
              <a:srgbClr val="002060"/>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6DDDB63B-CDC1-1931-54D8-5E19CADDECA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8404" y="4046001"/>
            <a:ext cx="837197" cy="837197"/>
          </a:xfrm>
          <a:prstGeom prst="rect">
            <a:avLst/>
          </a:prstGeom>
          <a:ln w="19050">
            <a:solidFill>
              <a:srgbClr val="C00000"/>
            </a:solidFill>
          </a:ln>
        </p:spPr>
      </p:pic>
      <p:pic>
        <p:nvPicPr>
          <p:cNvPr id="13" name="Picture 12">
            <a:extLst>
              <a:ext uri="{FF2B5EF4-FFF2-40B4-BE49-F238E27FC236}">
                <a16:creationId xmlns:a16="http://schemas.microsoft.com/office/drawing/2014/main" id="{0C113C26-491D-49D1-EE46-65D688AD7964}"/>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8403" y="5399361"/>
            <a:ext cx="837196" cy="837196"/>
          </a:xfrm>
          <a:prstGeom prst="rect">
            <a:avLst/>
          </a:prstGeom>
          <a:ln w="19050">
            <a:solidFill>
              <a:srgbClr val="002060"/>
            </a:solidFill>
          </a:ln>
          <a:effectLst>
            <a:outerShdw blurRad="50800" dist="38100" dir="2700000" algn="tl" rotWithShape="0">
              <a:prstClr val="black">
                <a:alpha val="40000"/>
              </a:prstClr>
            </a:outerShdw>
          </a:effectLst>
        </p:spPr>
      </p:pic>
      <p:grpSp>
        <p:nvGrpSpPr>
          <p:cNvPr id="40" name="Group 39">
            <a:extLst>
              <a:ext uri="{FF2B5EF4-FFF2-40B4-BE49-F238E27FC236}">
                <a16:creationId xmlns:a16="http://schemas.microsoft.com/office/drawing/2014/main" id="{96AB5CFB-AB1F-E6B3-B994-BBA8F6A62439}"/>
              </a:ext>
              <a:ext uri="{C183D7F6-B498-43B3-948B-1728B52AA6E4}">
                <adec:decorative xmlns:adec="http://schemas.microsoft.com/office/drawing/2017/decorative" val="1"/>
              </a:ext>
            </a:extLst>
          </p:cNvPr>
          <p:cNvGrpSpPr/>
          <p:nvPr/>
        </p:nvGrpSpPr>
        <p:grpSpPr>
          <a:xfrm>
            <a:off x="5265709" y="2557488"/>
            <a:ext cx="6631527" cy="3814222"/>
            <a:chOff x="-6969209" y="3533186"/>
            <a:chExt cx="6631527" cy="3814222"/>
          </a:xfrm>
        </p:grpSpPr>
        <p:sp>
          <p:nvSpPr>
            <p:cNvPr id="39" name="Rectangle 38">
              <a:extLst>
                <a:ext uri="{FF2B5EF4-FFF2-40B4-BE49-F238E27FC236}">
                  <a16:creationId xmlns:a16="http://schemas.microsoft.com/office/drawing/2014/main" id="{5D1152CD-10EE-71DC-E240-F208323B6AA2}"/>
                </a:ext>
              </a:extLst>
            </p:cNvPr>
            <p:cNvSpPr/>
            <p:nvPr/>
          </p:nvSpPr>
          <p:spPr>
            <a:xfrm>
              <a:off x="-6969209" y="3533186"/>
              <a:ext cx="6631527" cy="3814222"/>
            </a:xfrm>
            <a:prstGeom prst="rect">
              <a:avLst/>
            </a:prstGeom>
            <a:solidFill>
              <a:schemeClr val="bg1"/>
            </a:solidFill>
            <a:ln w="19050">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alibri"/>
              </a:endParaRPr>
            </a:p>
          </p:txBody>
        </p:sp>
        <p:pic>
          <p:nvPicPr>
            <p:cNvPr id="26" name="Picture 25">
              <a:extLst>
                <a:ext uri="{FF2B5EF4-FFF2-40B4-BE49-F238E27FC236}">
                  <a16:creationId xmlns:a16="http://schemas.microsoft.com/office/drawing/2014/main" id="{502F5F64-0E6F-AC37-2B55-AA4B34E910E9}"/>
                </a:ext>
              </a:extLst>
            </p:cNvPr>
            <p:cNvPicPr>
              <a:picLocks noChangeAspect="1"/>
            </p:cNvPicPr>
            <p:nvPr/>
          </p:nvPicPr>
          <p:blipFill rotWithShape="1">
            <a:blip r:embed="rId9"/>
            <a:srcRect r="17976"/>
            <a:stretch/>
          </p:blipFill>
          <p:spPr>
            <a:xfrm>
              <a:off x="-6815351" y="3595310"/>
              <a:ext cx="4981733" cy="368463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DA211803-5D99-CD51-F6C1-D2572B1548C6}"/>
                </a:ext>
              </a:extLst>
            </p:cNvPr>
            <p:cNvPicPr>
              <a:picLocks noChangeAspect="1"/>
            </p:cNvPicPr>
            <p:nvPr/>
          </p:nvPicPr>
          <p:blipFill>
            <a:blip r:embed="rId10"/>
            <a:stretch>
              <a:fillRect/>
            </a:stretch>
          </p:blipFill>
          <p:spPr>
            <a:xfrm>
              <a:off x="-1629731" y="3597392"/>
              <a:ext cx="1132761" cy="3682551"/>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pic>
        <p:nvPicPr>
          <p:cNvPr id="12" name="Picture 11">
            <a:extLst>
              <a:ext uri="{FF2B5EF4-FFF2-40B4-BE49-F238E27FC236}">
                <a16:creationId xmlns:a16="http://schemas.microsoft.com/office/drawing/2014/main" id="{4CEDD689-BA72-F554-B387-2ED781F6FACF}"/>
              </a:ext>
            </a:extLst>
          </p:cNvPr>
          <p:cNvPicPr>
            <a:picLocks noChangeAspect="1"/>
          </p:cNvPicPr>
          <p:nvPr/>
        </p:nvPicPr>
        <p:blipFill>
          <a:blip r:embed="rId11"/>
          <a:stretch>
            <a:fillRect/>
          </a:stretch>
        </p:blipFill>
        <p:spPr>
          <a:xfrm>
            <a:off x="402772" y="3584241"/>
            <a:ext cx="4647940" cy="2245418"/>
          </a:xfrm>
          <a:prstGeom prst="rect">
            <a:avLst/>
          </a:prstGeom>
        </p:spPr>
      </p:pic>
    </p:spTree>
    <p:custDataLst>
      <p:tags r:id="rId1"/>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000"/>
                                        <p:tgtEl>
                                          <p:spTgt spid="40"/>
                                        </p:tgtEl>
                                      </p:cBhvr>
                                    </p:animEffect>
                                    <p:set>
                                      <p:cBhvr>
                                        <p:cTn id="7"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9">
            <a:extLst>
              <a:ext uri="{FF2B5EF4-FFF2-40B4-BE49-F238E27FC236}">
                <a16:creationId xmlns:a16="http://schemas.microsoft.com/office/drawing/2014/main" id="{B3BBA69F-001A-8771-1562-8ACE42F227DE}"/>
              </a:ext>
            </a:extLst>
          </p:cNvPr>
          <p:cNvSpPr txBox="1">
            <a:spLocks noGrp="1"/>
          </p:cNvSpPr>
          <p:nvPr>
            <p:ph type="title" idx="4294967295"/>
          </p:nvPr>
        </p:nvSpPr>
        <p:spPr>
          <a:xfrm>
            <a:off x="402771" y="144463"/>
            <a:ext cx="9820275" cy="58578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SFE Full-Time Applications: Late Application Support</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20" name="Rectangle 9"/>
          <p:cNvSpPr>
            <a:spLocks noChangeArrowheads="1"/>
          </p:cNvSpPr>
          <p:nvPr/>
        </p:nvSpPr>
        <p:spPr bwMode="auto">
          <a:xfrm>
            <a:off x="402771" y="1363244"/>
            <a:ext cx="11077751" cy="3062377"/>
          </a:xfrm>
          <a:prstGeom prst="rect">
            <a:avLst/>
          </a:prstGeom>
          <a:noFill/>
          <a:ln w="9525">
            <a:noFill/>
            <a:miter lim="800000"/>
            <a:headEnd/>
            <a:tailEnd/>
          </a:ln>
        </p:spPr>
        <p:txBody>
          <a:bodyPr wrap="square">
            <a:spAutoFit/>
          </a:bodyPr>
          <a:lstStyle/>
          <a:p>
            <a:pPr marL="360000" indent="-360000">
              <a:defRPr/>
            </a:pPr>
            <a:r>
              <a:rPr lang="en-GB" dirty="0">
                <a:solidFill>
                  <a:prstClr val="black"/>
                </a:solidFill>
                <a:latin typeface="Arial" pitchFamily="34" charset="0"/>
                <a:cs typeface="Arial" pitchFamily="34" charset="0"/>
              </a:rPr>
              <a:t>The AY 2025/26 SFE full-time undergraduate application ‘deadline’ for new students is May 16th. </a:t>
            </a:r>
          </a:p>
          <a:p>
            <a:pPr marL="360000" indent="-360000">
              <a:defRPr/>
            </a:pPr>
            <a:r>
              <a:rPr lang="en-GB" dirty="0">
                <a:solidFill>
                  <a:prstClr val="black"/>
                </a:solidFill>
                <a:latin typeface="Arial" pitchFamily="34" charset="0"/>
                <a:cs typeface="Arial" pitchFamily="34" charset="0"/>
              </a:rPr>
              <a:t>SFW full time undergraduate application ‘deadline’ for new students is May 23rd</a:t>
            </a:r>
          </a:p>
          <a:p>
            <a:pPr marL="360000" indent="-360000">
              <a:defRPr/>
            </a:pPr>
            <a:endParaRPr lang="en-GB" sz="2000" dirty="0">
              <a:solidFill>
                <a:prstClr val="black"/>
              </a:solidFill>
              <a:latin typeface="Arial" pitchFamily="34" charset="0"/>
              <a:cs typeface="Arial" pitchFamily="34" charset="0"/>
            </a:endParaRPr>
          </a:p>
          <a:p>
            <a:pPr marL="360000" indent="-360000">
              <a:buFont typeface="Arial" panose="020B0604020202020204" pitchFamily="34" charset="0"/>
              <a:buChar char="•"/>
              <a:defRPr/>
            </a:pPr>
            <a:r>
              <a:rPr lang="en-GB" dirty="0">
                <a:solidFill>
                  <a:prstClr val="black"/>
                </a:solidFill>
                <a:latin typeface="Arial" pitchFamily="34" charset="0"/>
                <a:cs typeface="Arial" pitchFamily="34" charset="0"/>
              </a:rPr>
              <a:t>It is important that students who haven’t already done so, </a:t>
            </a:r>
            <a:r>
              <a:rPr lang="en-GB" b="1" dirty="0">
                <a:solidFill>
                  <a:prstClr val="black"/>
                </a:solidFill>
                <a:latin typeface="Arial" pitchFamily="34" charset="0"/>
                <a:cs typeface="Arial" pitchFamily="34" charset="0"/>
              </a:rPr>
              <a:t>apply as soon as possible</a:t>
            </a:r>
            <a:r>
              <a:rPr lang="en-GB" dirty="0">
                <a:solidFill>
                  <a:prstClr val="black"/>
                </a:solidFill>
                <a:latin typeface="Arial" pitchFamily="34" charset="0"/>
                <a:cs typeface="Arial" pitchFamily="34" charset="0"/>
              </a:rPr>
              <a:t> to make sure they get some money at the start of their course</a:t>
            </a:r>
          </a:p>
          <a:p>
            <a:pPr marL="360000" indent="-360000">
              <a:buFont typeface="Arial" panose="020B0604020202020204" pitchFamily="34" charset="0"/>
              <a:buChar char="•"/>
              <a:defRPr/>
            </a:pPr>
            <a:endParaRPr lang="en-GB" dirty="0">
              <a:solidFill>
                <a:prstClr val="black"/>
              </a:solidFill>
              <a:latin typeface="Arial" pitchFamily="34" charset="0"/>
              <a:cs typeface="Arial" pitchFamily="34" charset="0"/>
            </a:endParaRPr>
          </a:p>
          <a:p>
            <a:pPr marL="360000" indent="-360000">
              <a:defRPr/>
            </a:pPr>
            <a:r>
              <a:rPr lang="en-GB" dirty="0">
                <a:solidFill>
                  <a:prstClr val="black"/>
                </a:solidFill>
                <a:latin typeface="Arial" pitchFamily="34" charset="0"/>
                <a:cs typeface="Arial" pitchFamily="34" charset="0"/>
              </a:rPr>
              <a:t>The SFE campaign page and GOV.UK guidance pages provide essential ‘</a:t>
            </a:r>
            <a:r>
              <a:rPr lang="en-GB" b="1" dirty="0">
                <a:solidFill>
                  <a:prstClr val="black"/>
                </a:solidFill>
                <a:latin typeface="Arial" pitchFamily="34" charset="0"/>
                <a:cs typeface="Arial" pitchFamily="34" charset="0"/>
              </a:rPr>
              <a:t>late application</a:t>
            </a:r>
            <a:r>
              <a:rPr lang="en-GB" dirty="0">
                <a:solidFill>
                  <a:prstClr val="black"/>
                </a:solidFill>
                <a:latin typeface="Arial" pitchFamily="34" charset="0"/>
                <a:cs typeface="Arial" pitchFamily="34" charset="0"/>
              </a:rPr>
              <a:t>’ messages: </a:t>
            </a:r>
          </a:p>
          <a:p>
            <a:pPr marL="360000" indent="-360000">
              <a:defRPr/>
            </a:pPr>
            <a:endParaRPr lang="en-GB" dirty="0">
              <a:solidFill>
                <a:prstClr val="black"/>
              </a:solidFill>
              <a:latin typeface="Arial" pitchFamily="34" charset="0"/>
              <a:cs typeface="Arial" pitchFamily="34" charset="0"/>
            </a:endParaRPr>
          </a:p>
          <a:p>
            <a:pPr marL="540000" indent="-360000">
              <a:spcAft>
                <a:spcPts val="1800"/>
              </a:spcAft>
              <a:buFont typeface="Arial" panose="020B0604020202020204" pitchFamily="34" charset="0"/>
              <a:buChar char="•"/>
              <a:defRPr/>
            </a:pPr>
            <a:r>
              <a:rPr lang="en-GB" sz="1600" dirty="0">
                <a:solidFill>
                  <a:prstClr val="black"/>
                </a:solidFill>
                <a:latin typeface="Arial" pitchFamily="34" charset="0"/>
                <a:cs typeface="Arial" pitchFamily="34" charset="0"/>
                <a:hlinkClick r:id="rId3"/>
              </a:rPr>
              <a:t>https://studentfinance.campaign.gov.uk</a:t>
            </a:r>
            <a:endParaRPr lang="en-GB" sz="1600" dirty="0">
              <a:solidFill>
                <a:prstClr val="black"/>
              </a:solidFill>
              <a:latin typeface="Arial" pitchFamily="34" charset="0"/>
              <a:cs typeface="Arial" pitchFamily="34" charset="0"/>
            </a:endParaRPr>
          </a:p>
          <a:p>
            <a:pPr marL="540000" indent="-360000">
              <a:buFont typeface="Arial" panose="020B0604020202020204" pitchFamily="34" charset="0"/>
              <a:buChar char="•"/>
              <a:defRPr/>
            </a:pPr>
            <a:r>
              <a:rPr lang="en-GB" sz="1600" dirty="0">
                <a:solidFill>
                  <a:prstClr val="black"/>
                </a:solidFill>
                <a:latin typeface="Arial" pitchFamily="34" charset="0"/>
                <a:cs typeface="Arial" pitchFamily="34" charset="0"/>
                <a:hlinkClick r:id="rId4"/>
              </a:rPr>
              <a:t>www.gov.uk/guidance/how-to-get-your-first-payment-if-youre-applying-late</a:t>
            </a:r>
            <a:r>
              <a:rPr lang="en-GB" sz="1600" dirty="0">
                <a:solidFill>
                  <a:prstClr val="black"/>
                </a:solidFill>
                <a:latin typeface="Arial" pitchFamily="34" charset="0"/>
                <a:cs typeface="Arial" pitchFamily="34" charset="0"/>
              </a:rPr>
              <a:t> </a:t>
            </a:r>
          </a:p>
        </p:txBody>
      </p:sp>
      <p:grpSp>
        <p:nvGrpSpPr>
          <p:cNvPr id="8" name="Group 7" descr="Images showing SFE campaign page and guidance page on submitting late applications.">
            <a:extLst>
              <a:ext uri="{FF2B5EF4-FFF2-40B4-BE49-F238E27FC236}">
                <a16:creationId xmlns:a16="http://schemas.microsoft.com/office/drawing/2014/main" id="{BC6E168E-50E6-2A20-DD75-54E0291FBFF3}"/>
              </a:ext>
            </a:extLst>
          </p:cNvPr>
          <p:cNvGrpSpPr/>
          <p:nvPr/>
        </p:nvGrpSpPr>
        <p:grpSpPr>
          <a:xfrm>
            <a:off x="838946" y="4630993"/>
            <a:ext cx="9352790" cy="1746486"/>
            <a:chOff x="389403" y="4917086"/>
            <a:chExt cx="8821124" cy="1647206"/>
          </a:xfrm>
        </p:grpSpPr>
        <p:grpSp>
          <p:nvGrpSpPr>
            <p:cNvPr id="18" name="Group 17">
              <a:extLst>
                <a:ext uri="{FF2B5EF4-FFF2-40B4-BE49-F238E27FC236}">
                  <a16:creationId xmlns:a16="http://schemas.microsoft.com/office/drawing/2014/main" id="{68DA997E-813B-2785-25A3-298027E5DBD0}"/>
                </a:ext>
                <a:ext uri="{C183D7F6-B498-43B3-948B-1728B52AA6E4}">
                  <adec:decorative xmlns:adec="http://schemas.microsoft.com/office/drawing/2017/decorative" val="1"/>
                </a:ext>
              </a:extLst>
            </p:cNvPr>
            <p:cNvGrpSpPr/>
            <p:nvPr/>
          </p:nvGrpSpPr>
          <p:grpSpPr>
            <a:xfrm>
              <a:off x="4617776" y="4917087"/>
              <a:ext cx="4592751" cy="1647205"/>
              <a:chOff x="5537899" y="3885496"/>
              <a:chExt cx="5989562" cy="2148175"/>
            </a:xfrm>
          </p:grpSpPr>
          <p:pic>
            <p:nvPicPr>
              <p:cNvPr id="6" name="Picture 5">
                <a:extLst>
                  <a:ext uri="{FF2B5EF4-FFF2-40B4-BE49-F238E27FC236}">
                    <a16:creationId xmlns:a16="http://schemas.microsoft.com/office/drawing/2014/main" id="{1889B621-C2C3-B7AE-3D74-5CA7CDD68C74}"/>
                  </a:ext>
                </a:extLst>
              </p:cNvPr>
              <p:cNvPicPr>
                <a:picLocks noChangeAspect="1"/>
              </p:cNvPicPr>
              <p:nvPr/>
            </p:nvPicPr>
            <p:blipFill>
              <a:blip r:embed="rId5"/>
              <a:stretch>
                <a:fillRect/>
              </a:stretch>
            </p:blipFill>
            <p:spPr>
              <a:xfrm>
                <a:off x="5537899" y="3885498"/>
                <a:ext cx="3587447" cy="214817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2A26CF69-0C72-2C6B-5CCA-9A93C2111C7E}"/>
                  </a:ext>
                </a:extLst>
              </p:cNvPr>
              <p:cNvPicPr>
                <a:picLocks noChangeAspect="1"/>
              </p:cNvPicPr>
              <p:nvPr/>
            </p:nvPicPr>
            <p:blipFill>
              <a:blip r:embed="rId6"/>
              <a:stretch>
                <a:fillRect/>
              </a:stretch>
            </p:blipFill>
            <p:spPr>
              <a:xfrm>
                <a:off x="9402958" y="3885496"/>
                <a:ext cx="2124503" cy="2148173"/>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7" name="Picture 6">
              <a:extLst>
                <a:ext uri="{FF2B5EF4-FFF2-40B4-BE49-F238E27FC236}">
                  <a16:creationId xmlns:a16="http://schemas.microsoft.com/office/drawing/2014/main" id="{2DAD7834-F053-8EFE-795F-D6B505FC534D}"/>
                </a:ext>
              </a:extLst>
            </p:cNvPr>
            <p:cNvPicPr>
              <a:picLocks noChangeAspect="1"/>
            </p:cNvPicPr>
            <p:nvPr/>
          </p:nvPicPr>
          <p:blipFill>
            <a:blip r:embed="rId7"/>
            <a:stretch>
              <a:fillRect/>
            </a:stretch>
          </p:blipFill>
          <p:spPr>
            <a:xfrm>
              <a:off x="389403" y="4917086"/>
              <a:ext cx="2824766" cy="1120031"/>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B017BDB-AA7F-8945-9062-6617FAAF05F1}"/>
                </a:ext>
              </a:extLst>
            </p:cNvPr>
            <p:cNvPicPr>
              <a:picLocks noChangeAspect="1"/>
            </p:cNvPicPr>
            <p:nvPr/>
          </p:nvPicPr>
          <p:blipFill>
            <a:blip r:embed="rId8"/>
            <a:stretch>
              <a:fillRect/>
            </a:stretch>
          </p:blipFill>
          <p:spPr>
            <a:xfrm>
              <a:off x="1793011" y="5059148"/>
              <a:ext cx="2223438" cy="150514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17" name="Picture 16" descr="SFE Campaign page QR Code">
            <a:extLst>
              <a:ext uri="{FF2B5EF4-FFF2-40B4-BE49-F238E27FC236}">
                <a16:creationId xmlns:a16="http://schemas.microsoft.com/office/drawing/2014/main" id="{F8BC4B02-3249-16DF-3012-E98D75A2FA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17437" y="5111738"/>
            <a:ext cx="935617" cy="935617"/>
          </a:xfrm>
          <a:prstGeom prst="rect">
            <a:avLst/>
          </a:prstGeom>
        </p:spPr>
      </p:pic>
    </p:spTree>
    <p:extLst>
      <p:ext uri="{BB962C8B-B14F-4D97-AF65-F5344CB8AC3E}">
        <p14:creationId xmlns:p14="http://schemas.microsoft.com/office/powerpoint/2010/main" val="3371874778"/>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9">
            <a:extLst>
              <a:ext uri="{FF2B5EF4-FFF2-40B4-BE49-F238E27FC236}">
                <a16:creationId xmlns:a16="http://schemas.microsoft.com/office/drawing/2014/main" id="{76B87FE2-356E-D37A-C489-CB8CCC05FCD3}"/>
              </a:ext>
            </a:extLst>
          </p:cNvPr>
          <p:cNvSpPr txBox="1">
            <a:spLocks noGrp="1"/>
          </p:cNvSpPr>
          <p:nvPr>
            <p:ph type="title" idx="4294967295"/>
          </p:nvPr>
        </p:nvSpPr>
        <p:spPr>
          <a:xfrm>
            <a:off x="402771" y="144463"/>
            <a:ext cx="713368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SFE Applications: Sponsor Resources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8" name="TextBox 7"/>
          <p:cNvSpPr txBox="1"/>
          <p:nvPr/>
        </p:nvSpPr>
        <p:spPr>
          <a:xfrm>
            <a:off x="402771" y="1328869"/>
            <a:ext cx="11562734" cy="2400657"/>
          </a:xfrm>
          <a:prstGeom prst="rect">
            <a:avLst/>
          </a:prstGeom>
          <a:noFill/>
        </p:spPr>
        <p:txBody>
          <a:bodyPr wrap="square" rtlCol="0">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Detailed information on student finance entitlement, household income assessment, means</a:t>
            </a:r>
            <a:r>
              <a:rPr lang="en-GB" dirty="0">
                <a:solidFill>
                  <a:prstClr val="black"/>
                </a:solidFill>
                <a:latin typeface="Arial" pitchFamily="34" charset="0"/>
                <a:cs typeface="Arial" pitchFamily="34" charset="0"/>
              </a:rPr>
              <a:t>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testing</a:t>
            </a:r>
            <a:r>
              <a:rPr lang="en-GB" noProof="0" dirty="0">
                <a:solidFill>
                  <a:prstClr val="black"/>
                </a:solidFill>
                <a:latin typeface="Arial" pitchFamily="34" charset="0"/>
                <a:cs typeface="Arial" pitchFamily="34" charset="0"/>
              </a:rPr>
              <a:t>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how</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parents and partners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can support student finance applications is available on GOV.UK:</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 finance: How you’re assessed and paid guidance</a:t>
            </a:r>
          </a:p>
          <a:p>
            <a:pPr marL="54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www.gov.uk/government/publications/student-finance-how-youre-assessed-and-paid</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Supporting student finance applications guidance</a:t>
            </a:r>
          </a:p>
          <a:p>
            <a:pPr marL="540000" marR="0" lvl="0"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www.gov.uk/guidance/supporting-your-child-or-partners-student-finance-application-in-3-easy-steps</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25" name="Group 24">
            <a:extLst>
              <a:ext uri="{FF2B5EF4-FFF2-40B4-BE49-F238E27FC236}">
                <a16:creationId xmlns:a16="http://schemas.microsoft.com/office/drawing/2014/main" id="{0E7EEC76-444F-476D-A8FC-8EC30005F19B}"/>
              </a:ext>
              <a:ext uri="{C183D7F6-B498-43B3-948B-1728B52AA6E4}">
                <adec:decorative xmlns:adec="http://schemas.microsoft.com/office/drawing/2017/decorative" val="1"/>
              </a:ext>
            </a:extLst>
          </p:cNvPr>
          <p:cNvGrpSpPr/>
          <p:nvPr/>
        </p:nvGrpSpPr>
        <p:grpSpPr>
          <a:xfrm>
            <a:off x="1158959" y="4133541"/>
            <a:ext cx="9874082" cy="2315211"/>
            <a:chOff x="275949" y="4368902"/>
            <a:chExt cx="9241464" cy="2166879"/>
          </a:xfrm>
        </p:grpSpPr>
        <p:pic>
          <p:nvPicPr>
            <p:cNvPr id="5" name="Picture 4">
              <a:extLst>
                <a:ext uri="{FF2B5EF4-FFF2-40B4-BE49-F238E27FC236}">
                  <a16:creationId xmlns:a16="http://schemas.microsoft.com/office/drawing/2014/main" id="{254B8F29-8317-B2DC-BD43-A0A70B8A49C6}"/>
                </a:ext>
              </a:extLst>
            </p:cNvPr>
            <p:cNvPicPr>
              <a:picLocks noChangeAspect="1"/>
            </p:cNvPicPr>
            <p:nvPr/>
          </p:nvPicPr>
          <p:blipFill>
            <a:blip r:embed="rId5"/>
            <a:stretch>
              <a:fillRect/>
            </a:stretch>
          </p:blipFill>
          <p:spPr>
            <a:xfrm>
              <a:off x="275949" y="4371154"/>
              <a:ext cx="2817992" cy="1664975"/>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2D21654-30EB-D4BE-469B-6395F23C18AB}"/>
                </a:ext>
              </a:extLst>
            </p:cNvPr>
            <p:cNvPicPr>
              <a:picLocks noChangeAspect="1"/>
            </p:cNvPicPr>
            <p:nvPr/>
          </p:nvPicPr>
          <p:blipFill>
            <a:blip r:embed="rId6"/>
            <a:stretch>
              <a:fillRect/>
            </a:stretch>
          </p:blipFill>
          <p:spPr>
            <a:xfrm>
              <a:off x="5712646" y="4368902"/>
              <a:ext cx="2252614" cy="166497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1B3395C-16EB-F499-A742-86D66C755B21}"/>
                </a:ext>
              </a:extLst>
            </p:cNvPr>
            <p:cNvPicPr>
              <a:picLocks noChangeAspect="1"/>
            </p:cNvPicPr>
            <p:nvPr/>
          </p:nvPicPr>
          <p:blipFill rotWithShape="1">
            <a:blip r:embed="rId7"/>
            <a:srcRect b="9238"/>
            <a:stretch/>
          </p:blipFill>
          <p:spPr>
            <a:xfrm>
              <a:off x="7066374" y="5371454"/>
              <a:ext cx="2451039" cy="1164326"/>
            </a:xfrm>
            <a:prstGeom prst="rect">
              <a:avLst/>
            </a:prstGeom>
            <a:ln>
              <a:solidFill>
                <a:schemeClr val="bg1">
                  <a:lumMod val="50000"/>
                </a:schemeClr>
              </a:solidFill>
            </a:ln>
          </p:spPr>
        </p:pic>
        <p:pic>
          <p:nvPicPr>
            <p:cNvPr id="20" name="Picture 19">
              <a:extLst>
                <a:ext uri="{FF2B5EF4-FFF2-40B4-BE49-F238E27FC236}">
                  <a16:creationId xmlns:a16="http://schemas.microsoft.com/office/drawing/2014/main" id="{D0FBB5C1-ACFD-36A7-0202-ADD2AA51CA44}"/>
                </a:ext>
              </a:extLst>
            </p:cNvPr>
            <p:cNvPicPr>
              <a:picLocks noChangeAspect="1"/>
            </p:cNvPicPr>
            <p:nvPr/>
          </p:nvPicPr>
          <p:blipFill rotWithShape="1">
            <a:blip r:embed="rId8"/>
            <a:srcRect b="16684"/>
            <a:stretch/>
          </p:blipFill>
          <p:spPr>
            <a:xfrm>
              <a:off x="2023898" y="5371455"/>
              <a:ext cx="2140085" cy="1164326"/>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22" name="Picture 21" descr="QR link to SFE Assessed and Paid guides">
            <a:extLst>
              <a:ext uri="{FF2B5EF4-FFF2-40B4-BE49-F238E27FC236}">
                <a16:creationId xmlns:a16="http://schemas.microsoft.com/office/drawing/2014/main" id="{48FC0DD5-DF92-E9A4-6CB4-167A087C74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7083" y="4133541"/>
            <a:ext cx="978351" cy="978351"/>
          </a:xfrm>
          <a:prstGeom prst="rect">
            <a:avLst/>
          </a:prstGeom>
        </p:spPr>
      </p:pic>
      <p:pic>
        <p:nvPicPr>
          <p:cNvPr id="27" name="Picture 26" descr="QR link to supporting applications guidance page">
            <a:extLst>
              <a:ext uri="{FF2B5EF4-FFF2-40B4-BE49-F238E27FC236}">
                <a16:creationId xmlns:a16="http://schemas.microsoft.com/office/drawing/2014/main" id="{39799D0A-2E79-C2AC-64C9-B213178B9B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07847" y="4133541"/>
            <a:ext cx="978351" cy="978351"/>
          </a:xfrm>
          <a:prstGeom prst="rect">
            <a:avLst/>
          </a:prstGeom>
        </p:spPr>
      </p:pic>
    </p:spTree>
    <p:extLst>
      <p:ext uri="{BB962C8B-B14F-4D97-AF65-F5344CB8AC3E}">
        <p14:creationId xmlns:p14="http://schemas.microsoft.com/office/powerpoint/2010/main" val="738525429"/>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9">
            <a:extLst>
              <a:ext uri="{FF2B5EF4-FFF2-40B4-BE49-F238E27FC236}">
                <a16:creationId xmlns:a16="http://schemas.microsoft.com/office/drawing/2014/main" id="{76B87FE2-356E-D37A-C489-CB8CCC05FCD3}"/>
              </a:ext>
            </a:extLst>
          </p:cNvPr>
          <p:cNvSpPr txBox="1">
            <a:spLocks noGrp="1"/>
          </p:cNvSpPr>
          <p:nvPr>
            <p:ph type="title" idx="4294967295"/>
          </p:nvPr>
        </p:nvSpPr>
        <p:spPr>
          <a:xfrm>
            <a:off x="402774" y="144463"/>
            <a:ext cx="6999032"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SFE Applications: </a:t>
            </a:r>
            <a:r>
              <a:rPr lang="en-GB" altLang="en" sz="3200" kern="0" dirty="0">
                <a:solidFill>
                  <a:schemeClr val="bg1"/>
                </a:solidFill>
                <a:latin typeface="Helvetica" panose="020B0604020202030204" pitchFamily="34" charset="0"/>
                <a:ea typeface="+mn-ea"/>
                <a:cs typeface="+mn-cs"/>
              </a:rPr>
              <a:t>Eligibility Guidance</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8" name="TextBox 7"/>
          <p:cNvSpPr txBox="1"/>
          <p:nvPr/>
        </p:nvSpPr>
        <p:spPr>
          <a:xfrm>
            <a:off x="292055" y="1496509"/>
            <a:ext cx="11116174" cy="5324535"/>
          </a:xfrm>
          <a:prstGeom prst="rect">
            <a:avLst/>
          </a:prstGeom>
          <a:noFill/>
        </p:spPr>
        <p:txBody>
          <a:bodyPr wrap="square" rtlCol="0">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Understanding the residency status and requirements </a:t>
            </a: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be eligible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student support can be complex,</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but</a:t>
            </a:r>
            <a:r>
              <a:rPr lang="en-GB" dirty="0">
                <a:solidFill>
                  <a:prstClr val="black"/>
                </a:solidFill>
                <a:latin typeface="Arial" pitchFamily="34" charset="0"/>
                <a:cs typeface="Arial" pitchFamily="34" charset="0"/>
              </a:rPr>
              <a:t>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guidance is available</a:t>
            </a:r>
            <a:r>
              <a:rPr lang="en-GB" dirty="0">
                <a:solidFill>
                  <a:prstClr val="black"/>
                </a:solidFill>
                <a:latin typeface="Arial" pitchFamily="34" charset="0"/>
                <a:cs typeface="Arial" pitchFamily="34" charset="0"/>
              </a:rPr>
              <a:t>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online:</a:t>
            </a:r>
          </a:p>
          <a:p>
            <a:pPr marL="360000" marR="0" lvl="0" indent="-360000" algn="l" defTabSz="914400" rtl="0" eaLnBrk="1" fontAlgn="auto" latinLnBrk="0" hangingPunct="1">
              <a:lnSpc>
                <a:spcPct val="100000"/>
              </a:lnSpc>
              <a:spcBef>
                <a:spcPts val="0"/>
              </a:spcBef>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practitioners</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SFE Assessing Eligibility Guidance Chapter</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www.practitioners.slc.co.uk/policy</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GB"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students</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General eligibility guidance on GOV.UK</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www.gov.uk/student-finance/who-qualifies</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2" name="Group 11" descr="Images showing SFE Eligibility Guidance Chapter and Who Qualifies pages on GOV.UK which cover residency, previous study and eligibility in general.">
            <a:extLst>
              <a:ext uri="{FF2B5EF4-FFF2-40B4-BE49-F238E27FC236}">
                <a16:creationId xmlns:a16="http://schemas.microsoft.com/office/drawing/2014/main" id="{ED6511A3-CA40-E6BE-6CAB-ECCD9D092FF5}"/>
              </a:ext>
            </a:extLst>
          </p:cNvPr>
          <p:cNvGrpSpPr/>
          <p:nvPr/>
        </p:nvGrpSpPr>
        <p:grpSpPr>
          <a:xfrm>
            <a:off x="5999853" y="2308351"/>
            <a:ext cx="4269333" cy="3974727"/>
            <a:chOff x="5999853" y="2308351"/>
            <a:chExt cx="4269333" cy="3974727"/>
          </a:xfrm>
        </p:grpSpPr>
        <p:pic>
          <p:nvPicPr>
            <p:cNvPr id="3" name="Picture 2" descr="Example page form SFE Guidance ">
              <a:extLst>
                <a:ext uri="{FF2B5EF4-FFF2-40B4-BE49-F238E27FC236}">
                  <a16:creationId xmlns:a16="http://schemas.microsoft.com/office/drawing/2014/main" id="{38F23728-F178-62EC-080C-70A685B740C1}"/>
                </a:ext>
              </a:extLst>
            </p:cNvPr>
            <p:cNvPicPr>
              <a:picLocks noChangeAspect="1"/>
            </p:cNvPicPr>
            <p:nvPr/>
          </p:nvPicPr>
          <p:blipFill>
            <a:blip r:embed="rId5"/>
            <a:stretch>
              <a:fillRect/>
            </a:stretch>
          </p:blipFill>
          <p:spPr>
            <a:xfrm>
              <a:off x="8858231" y="2308351"/>
              <a:ext cx="1248869" cy="187448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5232083-5D88-1CBB-AAE8-360B6F4947FB}"/>
                </a:ext>
              </a:extLst>
            </p:cNvPr>
            <p:cNvPicPr>
              <a:picLocks noChangeAspect="1"/>
            </p:cNvPicPr>
            <p:nvPr/>
          </p:nvPicPr>
          <p:blipFill>
            <a:blip r:embed="rId6"/>
            <a:stretch>
              <a:fillRect/>
            </a:stretch>
          </p:blipFill>
          <p:spPr>
            <a:xfrm>
              <a:off x="8696146" y="4584669"/>
              <a:ext cx="1573040" cy="169840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394152-9168-D9E4-52CF-05802A585177}"/>
                </a:ext>
              </a:extLst>
            </p:cNvPr>
            <p:cNvPicPr>
              <a:picLocks noChangeAspect="1"/>
            </p:cNvPicPr>
            <p:nvPr/>
          </p:nvPicPr>
          <p:blipFill>
            <a:blip r:embed="rId7"/>
            <a:stretch>
              <a:fillRect/>
            </a:stretch>
          </p:blipFill>
          <p:spPr>
            <a:xfrm>
              <a:off x="5999853" y="4584669"/>
              <a:ext cx="1573040" cy="169840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7D5A9F9-5ACB-2F61-0B99-4722EBC0568F}"/>
                </a:ext>
              </a:extLst>
            </p:cNvPr>
            <p:cNvPicPr>
              <a:picLocks noChangeAspect="1"/>
            </p:cNvPicPr>
            <p:nvPr/>
          </p:nvPicPr>
          <p:blipFill>
            <a:blip r:embed="rId8"/>
            <a:stretch>
              <a:fillRect/>
            </a:stretch>
          </p:blipFill>
          <p:spPr>
            <a:xfrm>
              <a:off x="6147614" y="2308351"/>
              <a:ext cx="1277517" cy="1874488"/>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11" name="Picture 10" descr="QR code GOV eligibility page&#10;&#10;">
            <a:extLst>
              <a:ext uri="{FF2B5EF4-FFF2-40B4-BE49-F238E27FC236}">
                <a16:creationId xmlns:a16="http://schemas.microsoft.com/office/drawing/2014/main" id="{05E6478D-78F3-4385-52A3-CE46E13738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62752" y="4944697"/>
            <a:ext cx="978351" cy="978351"/>
          </a:xfrm>
          <a:prstGeom prst="rect">
            <a:avLst/>
          </a:prstGeom>
        </p:spPr>
      </p:pic>
    </p:spTree>
    <p:extLst>
      <p:ext uri="{BB962C8B-B14F-4D97-AF65-F5344CB8AC3E}">
        <p14:creationId xmlns:p14="http://schemas.microsoft.com/office/powerpoint/2010/main" val="633936930"/>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9">
            <a:extLst>
              <a:ext uri="{FF2B5EF4-FFF2-40B4-BE49-F238E27FC236}">
                <a16:creationId xmlns:a16="http://schemas.microsoft.com/office/drawing/2014/main" id="{7F8A7F6C-30E1-53C0-1F1D-3B5ECA45D429}"/>
              </a:ext>
            </a:extLst>
          </p:cNvPr>
          <p:cNvSpPr txBox="1">
            <a:spLocks noGrp="1"/>
          </p:cNvSpPr>
          <p:nvPr>
            <p:ph type="title" idx="4294967295"/>
          </p:nvPr>
        </p:nvSpPr>
        <p:spPr>
          <a:xfrm>
            <a:off x="402007" y="145140"/>
            <a:ext cx="8473795"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Student Finance Information: Other Domiciles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8" name="TextBox 7"/>
          <p:cNvSpPr txBox="1"/>
          <p:nvPr/>
        </p:nvSpPr>
        <p:spPr>
          <a:xfrm>
            <a:off x="292055" y="1598109"/>
            <a:ext cx="11562734" cy="4985980"/>
          </a:xfrm>
          <a:prstGeom prst="rect">
            <a:avLst/>
          </a:prstGeom>
          <a:noFill/>
        </p:spPr>
        <p:txBody>
          <a:bodyPr wrap="square" rtlCol="0">
            <a:spAutoFit/>
          </a:bodyPr>
          <a:lstStyle/>
          <a:p>
            <a:pPr marL="360000" marR="0" lvl="0" indent="-360000" algn="l" defTabSz="914400" rtl="0" eaLnBrk="1" fontAlgn="auto" latinLnBrk="0" hangingPunct="1">
              <a:lnSpc>
                <a:spcPct val="100000"/>
              </a:lnSpc>
              <a:buClrTx/>
              <a:buSzTx/>
              <a:buFontTx/>
              <a:buNone/>
              <a:tabLst/>
              <a:defRPr/>
            </a:pPr>
            <a:r>
              <a:rPr lang="en-GB" dirty="0">
                <a:solidFill>
                  <a:prstClr val="black"/>
                </a:solidFill>
                <a:latin typeface="Arial" pitchFamily="34" charset="0"/>
                <a:cs typeface="Arial" pitchFamily="34" charset="0"/>
              </a:rPr>
              <a:t>Eligibility, entitlement and application information and guidance is also readily available from the websites and</a:t>
            </a:r>
          </a:p>
          <a:p>
            <a:pPr marL="360000" marR="0" lvl="0" indent="-360000" algn="l" defTabSz="914400" rtl="0" eaLnBrk="1" fontAlgn="auto" latinLnBrk="0" hangingPunct="1">
              <a:lnSpc>
                <a:spcPct val="100000"/>
              </a:lnSpc>
              <a:buClrTx/>
              <a:buSzTx/>
              <a:buFontTx/>
              <a:buNone/>
              <a:tabLst/>
              <a:defRPr/>
            </a:pPr>
            <a:r>
              <a:rPr lang="en-GB" dirty="0">
                <a:solidFill>
                  <a:prstClr val="black"/>
                </a:solidFill>
                <a:latin typeface="Arial" pitchFamily="34" charset="0"/>
                <a:cs typeface="Arial" pitchFamily="34" charset="0"/>
              </a:rPr>
              <a:t>social media</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channels supporting the other UK funding administrations:</a:t>
            </a:r>
          </a:p>
          <a:p>
            <a:pPr marL="360000" marR="0" lvl="0" indent="-360000" algn="l" defTabSz="914400" rtl="0" eaLnBrk="1" fontAlgn="auto" latinLnBrk="0" hangingPunct="1">
              <a:lnSpc>
                <a:spcPct val="100000"/>
              </a:lnSpc>
              <a:buClrTx/>
              <a:buSzTx/>
              <a:buFontTx/>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 Finance Wales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360000" marR="0" lvl="0" indent="-360000" algn="l" defTabSz="914400" rtl="0" eaLnBrk="1" fontAlgn="auto" latinLnBrk="0" hangingPunct="1">
              <a:lnSpc>
                <a:spcPct val="100000"/>
              </a:lnSpc>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auto" latinLnBrk="0" hangingPunct="1">
              <a:lnSpc>
                <a:spcPct val="100000"/>
              </a:lnSpc>
              <a:spcAft>
                <a:spcPts val="1200"/>
              </a:spcAft>
              <a:buClrTx/>
              <a:buSzTx/>
              <a:buFont typeface="Arial" panose="020B0604020202020204" pitchFamily="34" charset="0"/>
              <a:buChar char="•"/>
              <a:tabLst/>
              <a:defRPr/>
            </a:pPr>
            <a:r>
              <a:rPr lang="en-GB" dirty="0">
                <a:solidFill>
                  <a:prstClr val="black"/>
                </a:solidFill>
                <a:latin typeface="Arial" panose="020B0604020202020204" pitchFamily="34" charset="0"/>
                <a:ea typeface="Calibri" panose="020F0502020204030204" pitchFamily="34" charset="0"/>
              </a:rPr>
              <a:t>Website</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hlinkClick r:id="rId3"/>
              </a:rPr>
              <a:t>www.studentfinancewales.co.uk</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p>
          <a:p>
            <a:pPr marL="540000" marR="0" lvl="0" indent="-36000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Facebook: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hlinkClick r:id="rId4"/>
              </a:rPr>
              <a:t>facebook.com/SFWales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GB"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540000" marR="0" lvl="0" indent="-36000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X: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hlinkClick r:id="rId5"/>
              </a:rPr>
              <a:t>https://x.com/SF_Wales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lang="en-GB" u="sng" dirty="0">
              <a:solidFill>
                <a:srgbClr val="0563C1"/>
              </a:solidFill>
              <a:latin typeface="Arial" panose="020B0604020202020204" pitchFamily="34" charset="0"/>
              <a:ea typeface="Calibri" panose="020F0502020204030204" pitchFamily="34" charset="0"/>
            </a:endParaRPr>
          </a:p>
          <a:p>
            <a:pPr marL="540000" marR="0" lvl="0" indent="-360000" algn="l" defTabSz="914400" rtl="0" eaLnBrk="1" fontAlgn="auto" latinLnBrk="0" hangingPunct="1">
              <a:lnSpc>
                <a:spcPct val="100000"/>
              </a:lnSpc>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YouTube:	</a:t>
            </a:r>
            <a:r>
              <a:rPr kumimoji="0" lang="en-GB"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mn-cs"/>
                <a:hlinkClick r:id="rId6"/>
              </a:rPr>
              <a:t>youtube.com/user/SFWFILM</a:t>
            </a:r>
            <a:endParaRPr kumimoji="0" lang="en-GB"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mn-cs"/>
            </a:endParaRPr>
          </a:p>
          <a:p>
            <a:pPr marL="360000" marR="0" lvl="0" indent="-360000" algn="l" defTabSz="914400" rtl="0" eaLnBrk="1" fontAlgn="auto" latinLnBrk="0" hangingPunct="1">
              <a:lnSpc>
                <a:spcPct val="100000"/>
              </a:lnSpc>
              <a:buClrTx/>
              <a:buSzTx/>
              <a:buFontTx/>
              <a:buNone/>
              <a:tabLst/>
              <a:defRPr/>
            </a:pPr>
            <a:endParaRPr lang="en-GB" u="sng" dirty="0">
              <a:solidFill>
                <a:srgbClr val="0563C1"/>
              </a:solidFill>
              <a:latin typeface="Arial" panose="020B0604020202020204" pitchFamily="34" charset="0"/>
              <a:ea typeface="Calibri" panose="020F0502020204030204" pitchFamily="34" charset="0"/>
            </a:endParaRPr>
          </a:p>
          <a:p>
            <a:pPr marL="360000" marR="0" lvl="0" indent="-360000" algn="l" defTabSz="914400" rtl="0" eaLnBrk="1" fontAlgn="auto" latinLnBrk="0" hangingPunct="1">
              <a:lnSpc>
                <a:spcPct val="100000"/>
              </a:lnSpc>
              <a:buClrTx/>
              <a:buSzTx/>
              <a:buFontTx/>
              <a:buNone/>
              <a:tabLst/>
              <a:defRPr/>
            </a:pPr>
            <a:endParaRPr kumimoji="0" lang="en-GB"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mn-cs"/>
            </a:endParaRPr>
          </a:p>
          <a:p>
            <a:pPr marL="360000" marR="0" lvl="0" indent="-360000" algn="l" defTabSz="914400" rtl="0" eaLnBrk="1" fontAlgn="auto" latinLnBrk="0" hangingPunct="1">
              <a:lnSpc>
                <a:spcPct val="100000"/>
              </a:lnSpc>
              <a:buClrTx/>
              <a:buSzTx/>
              <a:buFontTx/>
              <a:buNone/>
              <a:tabLst/>
              <a:defRPr/>
            </a:pPr>
            <a:r>
              <a:rPr lang="en-GB" b="1" dirty="0">
                <a:latin typeface="Arial" panose="020B0604020202020204" pitchFamily="34" charset="0"/>
                <a:ea typeface="Calibri" panose="020F0502020204030204" pitchFamily="34" charset="0"/>
              </a:rPr>
              <a:t>Student Finance Northern Ireland</a:t>
            </a:r>
            <a:r>
              <a:rPr lang="en-GB" dirty="0">
                <a:latin typeface="Arial" panose="020B0604020202020204" pitchFamily="34" charset="0"/>
                <a:ea typeface="Calibri" panose="020F0502020204030204" pitchFamily="34" charset="0"/>
              </a:rPr>
              <a:t>:</a:t>
            </a:r>
          </a:p>
          <a:p>
            <a:pPr marL="360000" marR="0" lvl="0" indent="-360000" algn="l" defTabSz="914400" rtl="0" eaLnBrk="1" fontAlgn="auto" latinLnBrk="0" hangingPunct="1">
              <a:lnSpc>
                <a:spcPct val="100000"/>
              </a:lnSpc>
              <a:buClrTx/>
              <a:buSzTx/>
              <a:buFontTx/>
              <a:buNone/>
              <a:tabLst/>
              <a:defRPr/>
            </a:pPr>
            <a:endParaRPr kumimoji="0" lang="en-GB" b="0" i="0"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a:p>
            <a:pPr marL="360000" marR="0" lvl="0" indent="-360000" algn="l" defTabSz="914400" rtl="0" eaLnBrk="1" fontAlgn="auto" latinLnBrk="0" hangingPunct="1">
              <a:lnSpc>
                <a:spcPct val="100000"/>
              </a:lnSpc>
              <a:buClrTx/>
              <a:buSzTx/>
              <a:buFont typeface="Arial" panose="020B0604020202020204" pitchFamily="34" charset="0"/>
              <a:buChar char="•"/>
              <a:tabLst/>
              <a:defRPr/>
            </a:pPr>
            <a:r>
              <a:rPr lang="en-GB" dirty="0">
                <a:latin typeface="Arial" panose="020B0604020202020204" pitchFamily="34" charset="0"/>
                <a:ea typeface="Calibri" panose="020F0502020204030204" pitchFamily="34" charset="0"/>
              </a:rPr>
              <a:t>Website:	</a:t>
            </a:r>
            <a:r>
              <a:rPr lang="en-GB" dirty="0">
                <a:latin typeface="Arial" panose="020B0604020202020204" pitchFamily="34" charset="0"/>
                <a:ea typeface="Calibri" panose="020F0502020204030204" pitchFamily="34" charset="0"/>
                <a:hlinkClick r:id="rId7"/>
              </a:rPr>
              <a:t>www.studentfinanceni.co.uk</a:t>
            </a:r>
            <a:r>
              <a:rPr lang="en-GB" dirty="0">
                <a:latin typeface="Arial" panose="020B0604020202020204" pitchFamily="34" charset="0"/>
                <a:ea typeface="Calibri" panose="020F0502020204030204" pitchFamily="34" charset="0"/>
              </a:rPr>
              <a:t> </a:t>
            </a:r>
            <a:endParaRPr kumimoji="0" lang="en-GB" b="0" i="0"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a:p>
            <a:pPr marL="360000" marR="0" lvl="0" indent="-360000" algn="l" defTabSz="914400" rtl="0" eaLnBrk="1" fontAlgn="auto" latinLnBrk="0" hangingPunct="1">
              <a:lnSpc>
                <a:spcPct val="100000"/>
              </a:lnSpc>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18" name="Picture 17" descr="Images showing the SFW and SFNI websites and social media channels.">
            <a:extLst>
              <a:ext uri="{FF2B5EF4-FFF2-40B4-BE49-F238E27FC236}">
                <a16:creationId xmlns:a16="http://schemas.microsoft.com/office/drawing/2014/main" id="{B95FA3C0-C823-6CFD-396B-593B313E22C4}"/>
              </a:ext>
            </a:extLst>
          </p:cNvPr>
          <p:cNvPicPr>
            <a:picLocks noChangeAspect="1"/>
          </p:cNvPicPr>
          <p:nvPr/>
        </p:nvPicPr>
        <p:blipFill>
          <a:blip r:embed="rId8"/>
          <a:stretch>
            <a:fillRect/>
          </a:stretch>
        </p:blipFill>
        <p:spPr>
          <a:xfrm>
            <a:off x="7100114" y="2415449"/>
            <a:ext cx="4444369" cy="3883489"/>
          </a:xfrm>
          <a:prstGeom prst="rect">
            <a:avLst/>
          </a:prstGeom>
        </p:spPr>
      </p:pic>
    </p:spTree>
    <p:extLst>
      <p:ext uri="{BB962C8B-B14F-4D97-AF65-F5344CB8AC3E}">
        <p14:creationId xmlns:p14="http://schemas.microsoft.com/office/powerpoint/2010/main" val="181863525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9">
            <a:extLst>
              <a:ext uri="{FF2B5EF4-FFF2-40B4-BE49-F238E27FC236}">
                <a16:creationId xmlns:a16="http://schemas.microsoft.com/office/drawing/2014/main" id="{1FD1AF74-D455-7600-494C-2559DC342C80}"/>
              </a:ext>
            </a:extLst>
          </p:cNvPr>
          <p:cNvSpPr txBox="1">
            <a:spLocks noGrp="1"/>
          </p:cNvSpPr>
          <p:nvPr>
            <p:ph type="title" idx="4294967295"/>
          </p:nvPr>
        </p:nvSpPr>
        <p:spPr>
          <a:xfrm>
            <a:off x="402007" y="145140"/>
            <a:ext cx="8270213"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Student Loans: Outstanding Overall Balance</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5" name="Text Box 4"/>
          <p:cNvSpPr txBox="1">
            <a:spLocks noChangeArrowheads="1"/>
          </p:cNvSpPr>
          <p:nvPr/>
        </p:nvSpPr>
        <p:spPr bwMode="auto">
          <a:xfrm>
            <a:off x="640440" y="1287292"/>
            <a:ext cx="11159907" cy="720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104306" tIns="52153" rIns="104306" bIns="52153">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360000" marR="0" lvl="0" indent="-360000" algn="l" defTabSz="1042988"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E1E1E"/>
                </a:solidFill>
                <a:effectLst/>
                <a:uLnTx/>
                <a:uFillTx/>
                <a:latin typeface="Arial" pitchFamily="34" charset="0"/>
                <a:ea typeface="ＭＳ Ｐゴシック" charset="0"/>
                <a:cs typeface="Arial" pitchFamily="34" charset="0"/>
              </a:rPr>
              <a:t>What was the total outstanding balance for Income Contingent (ICR) student loans at the end of</a:t>
            </a:r>
          </a:p>
          <a:p>
            <a:pPr marL="360000" marR="0" lvl="0" indent="-360000" algn="l" defTabSz="104298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E1E1E"/>
                </a:solidFill>
                <a:effectLst/>
                <a:uLnTx/>
                <a:uFillTx/>
                <a:latin typeface="Arial" pitchFamily="34" charset="0"/>
                <a:ea typeface="ＭＳ Ｐゴシック" charset="0"/>
                <a:cs typeface="Arial" pitchFamily="34" charset="0"/>
              </a:rPr>
              <a:t>financial year </a:t>
            </a:r>
            <a:r>
              <a:rPr kumimoji="0" lang="en-GB" sz="2000" b="0" i="0" u="none" strike="noStrike" kern="1200" cap="none" spc="0" normalizeH="0" baseline="0" noProof="0" dirty="0">
                <a:ln>
                  <a:noFill/>
                </a:ln>
                <a:solidFill>
                  <a:srgbClr val="1E1E1E"/>
                </a:solidFill>
                <a:effectLst/>
                <a:uLnTx/>
                <a:uFillTx/>
                <a:latin typeface="Arial" pitchFamily="34" charset="0"/>
                <a:ea typeface="ＭＳ Ｐゴシック" charset="0"/>
                <a:cs typeface="Arial" pitchFamily="34" charset="0"/>
              </a:rPr>
              <a:t>2023-24?</a:t>
            </a:r>
          </a:p>
        </p:txBody>
      </p:sp>
      <p:grpSp>
        <p:nvGrpSpPr>
          <p:cNvPr id="2" name="Group 12" descr="Text box giving 3 possible answers.  £17.9 billion, £18.9 billion or £19.9 billion"/>
          <p:cNvGrpSpPr/>
          <p:nvPr/>
        </p:nvGrpSpPr>
        <p:grpSpPr>
          <a:xfrm>
            <a:off x="2289026" y="2452735"/>
            <a:ext cx="2109285" cy="3374348"/>
            <a:chOff x="447312" y="2149430"/>
            <a:chExt cx="2109285" cy="2530761"/>
          </a:xfrm>
        </p:grpSpPr>
        <p:sp>
          <p:nvSpPr>
            <p:cNvPr id="6" name="Rounded Rectangle 5"/>
            <p:cNvSpPr/>
            <p:nvPr/>
          </p:nvSpPr>
          <p:spPr>
            <a:xfrm>
              <a:off x="448013" y="2149430"/>
              <a:ext cx="2101933" cy="617517"/>
            </a:xfrm>
            <a:prstGeom prst="roundRect">
              <a:avLst/>
            </a:prstGeom>
            <a:solidFill>
              <a:schemeClr val="tx1">
                <a:lumMod val="65000"/>
                <a:lumOff val="35000"/>
              </a:schemeClr>
            </a:solidFill>
            <a:ln w="28575">
              <a:solidFill>
                <a:srgbClr val="007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£240.8bn</a:t>
              </a:r>
            </a:p>
          </p:txBody>
        </p:sp>
        <p:sp>
          <p:nvSpPr>
            <p:cNvPr id="7" name="Rounded Rectangle 6"/>
            <p:cNvSpPr/>
            <p:nvPr/>
          </p:nvSpPr>
          <p:spPr>
            <a:xfrm>
              <a:off x="454664" y="3099228"/>
              <a:ext cx="2101933" cy="617517"/>
            </a:xfrm>
            <a:prstGeom prst="roundRect">
              <a:avLst/>
            </a:prstGeom>
            <a:solidFill>
              <a:schemeClr val="tx1">
                <a:lumMod val="65000"/>
                <a:lumOff val="35000"/>
              </a:schemeClr>
            </a:solidFill>
            <a:ln w="28575">
              <a:solidFill>
                <a:srgbClr val="007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£250.8bn</a:t>
              </a:r>
            </a:p>
          </p:txBody>
        </p:sp>
        <p:sp>
          <p:nvSpPr>
            <p:cNvPr id="8" name="Rounded Rectangle 7"/>
            <p:cNvSpPr/>
            <p:nvPr/>
          </p:nvSpPr>
          <p:spPr>
            <a:xfrm>
              <a:off x="447312" y="4062674"/>
              <a:ext cx="2101933" cy="617517"/>
            </a:xfrm>
            <a:prstGeom prst="roundRect">
              <a:avLst/>
            </a:prstGeom>
            <a:solidFill>
              <a:schemeClr val="tx1">
                <a:lumMod val="65000"/>
                <a:lumOff val="35000"/>
              </a:schemeClr>
            </a:solidFill>
            <a:ln w="28575">
              <a:solidFill>
                <a:srgbClr val="0070C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£260.8bn</a:t>
              </a:r>
            </a:p>
          </p:txBody>
        </p:sp>
      </p:grpSp>
      <p:sp>
        <p:nvSpPr>
          <p:cNvPr id="12" name="Rounded Rectangle 11"/>
          <p:cNvSpPr/>
          <p:nvPr/>
        </p:nvSpPr>
        <p:spPr>
          <a:xfrm>
            <a:off x="6394710" y="3232427"/>
            <a:ext cx="3507563" cy="1771300"/>
          </a:xfrm>
          <a:prstGeom prst="roundRect">
            <a:avLst/>
          </a:prstGeom>
          <a:solidFill>
            <a:srgbClr val="0070C0"/>
          </a:solidFill>
          <a:ln w="57150">
            <a:solidFill>
              <a:schemeClr val="tx1">
                <a:lumMod val="65000"/>
                <a:lumOff val="35000"/>
              </a:schemeClr>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£260.8bn</a:t>
            </a:r>
          </a:p>
        </p:txBody>
      </p:sp>
      <p:sp>
        <p:nvSpPr>
          <p:cNvPr id="3" name="Rectangle 2">
            <a:extLst>
              <a:ext uri="{FF2B5EF4-FFF2-40B4-BE49-F238E27FC236}">
                <a16:creationId xmlns:a16="http://schemas.microsoft.com/office/drawing/2014/main" id="{E806F183-6FB4-1DD5-2416-09A1632D237F}"/>
              </a:ext>
            </a:extLst>
          </p:cNvPr>
          <p:cNvSpPr/>
          <p:nvPr/>
        </p:nvSpPr>
        <p:spPr>
          <a:xfrm>
            <a:off x="284840" y="6270124"/>
            <a:ext cx="822897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Figures from: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www.gov.uk/government/collections/student-loans-for-higher-and-further-education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p:txBody>
      </p:sp>
    </p:spTree>
    <p:extLst>
      <p:ext uri="{BB962C8B-B14F-4D97-AF65-F5344CB8AC3E}">
        <p14:creationId xmlns:p14="http://schemas.microsoft.com/office/powerpoint/2010/main" val="42206538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9">
            <a:extLst>
              <a:ext uri="{FF2B5EF4-FFF2-40B4-BE49-F238E27FC236}">
                <a16:creationId xmlns:a16="http://schemas.microsoft.com/office/drawing/2014/main" id="{DAD097CD-3492-649D-3A94-4A55EE13FE1B}"/>
              </a:ext>
            </a:extLst>
          </p:cNvPr>
          <p:cNvSpPr txBox="1">
            <a:spLocks noGrp="1"/>
          </p:cNvSpPr>
          <p:nvPr>
            <p:ph type="title" idx="4294967295"/>
          </p:nvPr>
        </p:nvSpPr>
        <p:spPr>
          <a:xfrm>
            <a:off x="402772" y="144463"/>
            <a:ext cx="8996363" cy="58578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Student Money Management: Useful Information</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pic>
        <p:nvPicPr>
          <p:cNvPr id="30" name="Picture 29">
            <a:extLst>
              <a:ext uri="{FF2B5EF4-FFF2-40B4-BE49-F238E27FC236}">
                <a16:creationId xmlns:a16="http://schemas.microsoft.com/office/drawing/2014/main" id="{74D32AC0-B9A4-4E43-A514-30C5834D3537}"/>
              </a:ext>
              <a:ext uri="{C183D7F6-B498-43B3-948B-1728B52AA6E4}">
                <adec:decorative xmlns:adec="http://schemas.microsoft.com/office/drawing/2017/decorative" val="1"/>
              </a:ext>
            </a:extLst>
          </p:cNvPr>
          <p:cNvPicPr>
            <a:picLocks noChangeAspect="1"/>
          </p:cNvPicPr>
          <p:nvPr/>
        </p:nvPicPr>
        <p:blipFill>
          <a:blip r:embed="rId4">
            <a:duotone>
              <a:schemeClr val="bg2">
                <a:shade val="45000"/>
                <a:satMod val="135000"/>
              </a:schemeClr>
              <a:prstClr val="white"/>
            </a:duotone>
            <a:alphaModFix amt="50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Lst>
          </a:blip>
          <a:stretch>
            <a:fillRect/>
          </a:stretch>
        </p:blipFill>
        <p:spPr>
          <a:xfrm>
            <a:off x="1699484" y="2271891"/>
            <a:ext cx="8596105" cy="3334801"/>
          </a:xfrm>
          <a:prstGeom prst="rect">
            <a:avLst/>
          </a:prstGeom>
        </p:spPr>
      </p:pic>
      <p:sp>
        <p:nvSpPr>
          <p:cNvPr id="5" name="Rectangle 4"/>
          <p:cNvSpPr>
            <a:spLocks noChangeArrowheads="1"/>
          </p:cNvSpPr>
          <p:nvPr/>
        </p:nvSpPr>
        <p:spPr bwMode="auto">
          <a:xfrm>
            <a:off x="488345" y="1423322"/>
            <a:ext cx="11379200" cy="4011355"/>
          </a:xfrm>
          <a:prstGeom prst="rect">
            <a:avLst/>
          </a:prstGeom>
          <a:noFill/>
          <a:ln w="9525">
            <a:noFill/>
            <a:miter lim="800000"/>
            <a:headEnd/>
            <a:tailEnd/>
          </a:ln>
        </p:spPr>
        <p:txBody>
          <a:bodyPr wrap="square">
            <a:spAutoFit/>
          </a:bodyPr>
          <a:lstStyle/>
          <a:p>
            <a:pPr marL="360000" indent="-358775">
              <a:defRPr/>
            </a:pPr>
            <a:r>
              <a:rPr lang="en-GB" dirty="0">
                <a:solidFill>
                  <a:prstClr val="black"/>
                </a:solidFill>
                <a:latin typeface="Arial" pitchFamily="34" charset="0"/>
                <a:cs typeface="Arial" pitchFamily="34" charset="0"/>
              </a:rPr>
              <a:t>Useful sources of student money management and budgeting information include: </a:t>
            </a:r>
          </a:p>
          <a:p>
            <a:pPr marL="360000" indent="-358775">
              <a:defRPr/>
            </a:pPr>
            <a:endParaRPr lang="en-GB" dirty="0">
              <a:solidFill>
                <a:prstClr val="black"/>
              </a:solidFill>
              <a:latin typeface="Arial" pitchFamily="34" charset="0"/>
              <a:cs typeface="Arial" pitchFamily="34" charset="0"/>
            </a:endParaRPr>
          </a:p>
          <a:p>
            <a:pPr marL="1225" algn="ctr">
              <a:spcAft>
                <a:spcPts val="400"/>
              </a:spcAft>
              <a:defRPr/>
            </a:pPr>
            <a:r>
              <a:rPr lang="en-GB" b="1" dirty="0">
                <a:solidFill>
                  <a:prstClr val="black"/>
                </a:solidFill>
                <a:latin typeface="Arial" pitchFamily="34" charset="0"/>
                <a:cs typeface="Arial" pitchFamily="34" charset="0"/>
              </a:rPr>
              <a:t>GOV.UK</a:t>
            </a:r>
            <a:r>
              <a:rPr lang="en-GB" dirty="0">
                <a:solidFill>
                  <a:prstClr val="black"/>
                </a:solidFill>
                <a:latin typeface="Arial" pitchFamily="34" charset="0"/>
                <a:cs typeface="Arial" pitchFamily="34" charset="0"/>
              </a:rPr>
              <a:t>: </a:t>
            </a:r>
            <a:r>
              <a:rPr lang="en-GB" dirty="0">
                <a:solidFill>
                  <a:prstClr val="black"/>
                </a:solidFill>
                <a:latin typeface="Arial" pitchFamily="34" charset="0"/>
                <a:cs typeface="Arial" pitchFamily="34" charset="0"/>
                <a:hlinkClick r:id="rId6"/>
              </a:rPr>
              <a:t>www.gov.uk/student-finance</a:t>
            </a:r>
            <a:r>
              <a:rPr lang="en-GB" dirty="0">
                <a:solidFill>
                  <a:prstClr val="black"/>
                </a:solidFill>
                <a:latin typeface="Arial" pitchFamily="34" charset="0"/>
                <a:cs typeface="Arial" pitchFamily="34" charset="0"/>
              </a:rPr>
              <a:t> </a:t>
            </a:r>
          </a:p>
          <a:p>
            <a:pPr marL="1225" algn="ctr">
              <a:spcAft>
                <a:spcPts val="2000"/>
              </a:spcAft>
              <a:defRPr/>
            </a:pPr>
            <a:r>
              <a:rPr lang="en-GB" dirty="0">
                <a:solidFill>
                  <a:prstClr val="black"/>
                </a:solidFill>
                <a:latin typeface="Arial" pitchFamily="34" charset="0"/>
                <a:cs typeface="Arial" pitchFamily="34" charset="0"/>
              </a:rPr>
              <a:t>Understanding Living Costs guidance </a:t>
            </a:r>
            <a:r>
              <a:rPr lang="en-GB" dirty="0">
                <a:solidFill>
                  <a:prstClr val="black"/>
                </a:solidFill>
                <a:latin typeface="Arial" pitchFamily="34" charset="0"/>
                <a:cs typeface="Arial" pitchFamily="34" charset="0"/>
                <a:hlinkClick r:id="rId7"/>
              </a:rPr>
              <a:t>page</a:t>
            </a:r>
            <a:endParaRPr lang="en-GB" dirty="0">
              <a:solidFill>
                <a:prstClr val="black"/>
              </a:solidFill>
              <a:latin typeface="Arial" pitchFamily="34" charset="0"/>
              <a:cs typeface="Arial" pitchFamily="34" charset="0"/>
            </a:endParaRPr>
          </a:p>
          <a:p>
            <a:pPr marL="1225" algn="ctr">
              <a:spcAft>
                <a:spcPts val="400"/>
              </a:spcAft>
              <a:defRPr/>
            </a:pPr>
            <a:r>
              <a:rPr lang="en-GB" b="1" dirty="0">
                <a:solidFill>
                  <a:prstClr val="black"/>
                </a:solidFill>
                <a:latin typeface="Arial" pitchFamily="34" charset="0"/>
                <a:cs typeface="Arial" pitchFamily="34" charset="0"/>
              </a:rPr>
              <a:t>Discover Uni</a:t>
            </a:r>
            <a:r>
              <a:rPr lang="en-GB" dirty="0">
                <a:solidFill>
                  <a:prstClr val="black"/>
                </a:solidFill>
                <a:latin typeface="Arial" pitchFamily="34" charset="0"/>
                <a:cs typeface="Arial" pitchFamily="34" charset="0"/>
              </a:rPr>
              <a:t>: </a:t>
            </a:r>
            <a:r>
              <a:rPr lang="en-GB" dirty="0">
                <a:solidFill>
                  <a:prstClr val="black"/>
                </a:solidFill>
                <a:latin typeface="Arial" pitchFamily="34" charset="0"/>
                <a:cs typeface="Arial" pitchFamily="34" charset="0"/>
                <a:hlinkClick r:id="rId8"/>
              </a:rPr>
              <a:t>https://discoveruni.gov.uk</a:t>
            </a:r>
            <a:r>
              <a:rPr lang="en-GB" dirty="0">
                <a:solidFill>
                  <a:prstClr val="black"/>
                </a:solidFill>
                <a:latin typeface="Arial" pitchFamily="34" charset="0"/>
                <a:cs typeface="Arial" pitchFamily="34" charset="0"/>
              </a:rPr>
              <a:t> </a:t>
            </a:r>
          </a:p>
          <a:p>
            <a:pPr marL="1225" algn="ctr">
              <a:spcAft>
                <a:spcPts val="400"/>
              </a:spcAft>
              <a:defRPr/>
            </a:pPr>
            <a:r>
              <a:rPr lang="en-GB" dirty="0">
                <a:solidFill>
                  <a:prstClr val="black"/>
                </a:solidFill>
                <a:latin typeface="Arial" pitchFamily="34" charset="0"/>
                <a:cs typeface="Arial" pitchFamily="34" charset="0"/>
              </a:rPr>
              <a:t>Dedicated student money </a:t>
            </a:r>
            <a:r>
              <a:rPr lang="en-GB" dirty="0">
                <a:solidFill>
                  <a:prstClr val="black"/>
                </a:solidFill>
                <a:latin typeface="Arial" pitchFamily="34" charset="0"/>
                <a:cs typeface="Arial" pitchFamily="34" charset="0"/>
                <a:hlinkClick r:id="rId9"/>
              </a:rPr>
              <a:t>section </a:t>
            </a:r>
            <a:endParaRPr lang="en-GB" dirty="0">
              <a:solidFill>
                <a:prstClr val="black"/>
              </a:solidFill>
              <a:latin typeface="Arial" pitchFamily="34" charset="0"/>
              <a:cs typeface="Arial" pitchFamily="34" charset="0"/>
            </a:endParaRPr>
          </a:p>
          <a:p>
            <a:pPr marL="540000" indent="-285750">
              <a:buFont typeface="Arial" panose="020B0604020202020204" pitchFamily="34" charset="0"/>
              <a:buChar char="•"/>
              <a:defRPr/>
            </a:pPr>
            <a:endParaRPr lang="en-GB" dirty="0">
              <a:solidFill>
                <a:prstClr val="black"/>
              </a:solidFill>
              <a:latin typeface="Arial" pitchFamily="34" charset="0"/>
              <a:cs typeface="Arial" pitchFamily="34" charset="0"/>
            </a:endParaRPr>
          </a:p>
          <a:p>
            <a:pPr marL="1225" algn="ctr">
              <a:spcAft>
                <a:spcPts val="400"/>
              </a:spcAft>
              <a:defRPr/>
            </a:pPr>
            <a:r>
              <a:rPr lang="en-GB" b="1" dirty="0">
                <a:solidFill>
                  <a:prstClr val="black"/>
                </a:solidFill>
                <a:latin typeface="Arial" pitchFamily="34" charset="0"/>
                <a:cs typeface="Arial" pitchFamily="34" charset="0"/>
              </a:rPr>
              <a:t>Save the Student</a:t>
            </a:r>
            <a:r>
              <a:rPr lang="en-GB" dirty="0">
                <a:solidFill>
                  <a:prstClr val="black"/>
                </a:solidFill>
                <a:latin typeface="Arial" pitchFamily="34" charset="0"/>
                <a:cs typeface="Arial" pitchFamily="34" charset="0"/>
              </a:rPr>
              <a:t>: </a:t>
            </a:r>
            <a:r>
              <a:rPr lang="en-GB" dirty="0">
                <a:solidFill>
                  <a:prstClr val="black"/>
                </a:solidFill>
                <a:latin typeface="Arial" pitchFamily="34" charset="0"/>
                <a:cs typeface="Arial" pitchFamily="34" charset="0"/>
                <a:hlinkClick r:id="rId10"/>
              </a:rPr>
              <a:t>www.savethestudent.org</a:t>
            </a:r>
            <a:r>
              <a:rPr lang="en-GB" dirty="0">
                <a:solidFill>
                  <a:prstClr val="black"/>
                </a:solidFill>
                <a:latin typeface="Arial" pitchFamily="34" charset="0"/>
                <a:cs typeface="Arial" pitchFamily="34" charset="0"/>
              </a:rPr>
              <a:t> </a:t>
            </a:r>
          </a:p>
          <a:p>
            <a:pPr marL="1225" algn="ctr">
              <a:spcAft>
                <a:spcPts val="2000"/>
              </a:spcAft>
              <a:defRPr/>
            </a:pPr>
            <a:r>
              <a:rPr lang="en-GB" dirty="0">
                <a:solidFill>
                  <a:prstClr val="black"/>
                </a:solidFill>
                <a:latin typeface="Arial" pitchFamily="34" charset="0"/>
                <a:cs typeface="Arial" pitchFamily="34" charset="0"/>
              </a:rPr>
              <a:t>Advice and resources including </a:t>
            </a:r>
            <a:r>
              <a:rPr lang="en-GB" dirty="0">
                <a:solidFill>
                  <a:prstClr val="black"/>
                </a:solidFill>
                <a:latin typeface="Arial" pitchFamily="34" charset="0"/>
                <a:cs typeface="Arial" pitchFamily="34" charset="0"/>
                <a:hlinkClick r:id="rId11"/>
              </a:rPr>
              <a:t>money</a:t>
            </a:r>
            <a:r>
              <a:rPr lang="en-GB" dirty="0">
                <a:solidFill>
                  <a:prstClr val="black"/>
                </a:solidFill>
                <a:latin typeface="Arial" pitchFamily="34" charset="0"/>
                <a:cs typeface="Arial" pitchFamily="34" charset="0"/>
              </a:rPr>
              <a:t> and </a:t>
            </a:r>
            <a:r>
              <a:rPr lang="en-GB" dirty="0">
                <a:solidFill>
                  <a:prstClr val="black"/>
                </a:solidFill>
                <a:latin typeface="Arial" pitchFamily="34" charset="0"/>
                <a:cs typeface="Arial" pitchFamily="34" charset="0"/>
                <a:hlinkClick r:id="rId12"/>
              </a:rPr>
              <a:t>accommodation</a:t>
            </a:r>
            <a:r>
              <a:rPr lang="en-GB" dirty="0">
                <a:solidFill>
                  <a:prstClr val="black"/>
                </a:solidFill>
                <a:latin typeface="Arial" pitchFamily="34" charset="0"/>
                <a:cs typeface="Arial" pitchFamily="34" charset="0"/>
              </a:rPr>
              <a:t> surveys</a:t>
            </a:r>
          </a:p>
          <a:p>
            <a:pPr marL="1225" algn="ctr">
              <a:spcAft>
                <a:spcPts val="400"/>
              </a:spcAft>
              <a:defRPr/>
            </a:pPr>
            <a:r>
              <a:rPr lang="en-GB" b="1" dirty="0">
                <a:solidFill>
                  <a:prstClr val="black"/>
                </a:solidFill>
                <a:latin typeface="Arial" pitchFamily="34" charset="0"/>
                <a:cs typeface="Arial" pitchFamily="34" charset="0"/>
              </a:rPr>
              <a:t>Money Saving Expert</a:t>
            </a:r>
            <a:r>
              <a:rPr lang="en-GB" dirty="0">
                <a:solidFill>
                  <a:prstClr val="black"/>
                </a:solidFill>
                <a:latin typeface="Arial" pitchFamily="34" charset="0"/>
                <a:cs typeface="Arial" pitchFamily="34" charset="0"/>
              </a:rPr>
              <a:t>: </a:t>
            </a:r>
            <a:r>
              <a:rPr lang="en-GB" dirty="0">
                <a:solidFill>
                  <a:prstClr val="black"/>
                </a:solidFill>
                <a:latin typeface="Arial" pitchFamily="34" charset="0"/>
                <a:cs typeface="Arial" pitchFamily="34" charset="0"/>
                <a:hlinkClick r:id="rId13"/>
              </a:rPr>
              <a:t>www.moneysavingexpert.com/students</a:t>
            </a:r>
            <a:endParaRPr lang="en-GB" dirty="0">
              <a:solidFill>
                <a:prstClr val="black"/>
              </a:solidFill>
              <a:latin typeface="Arial" pitchFamily="34" charset="0"/>
              <a:cs typeface="Arial" pitchFamily="34" charset="0"/>
            </a:endParaRPr>
          </a:p>
          <a:p>
            <a:pPr marL="1225" algn="ctr">
              <a:spcAft>
                <a:spcPts val="400"/>
              </a:spcAft>
              <a:defRPr/>
            </a:pPr>
            <a:r>
              <a:rPr lang="en-GB" dirty="0">
                <a:solidFill>
                  <a:prstClr val="black"/>
                </a:solidFill>
                <a:latin typeface="Arial" pitchFamily="34" charset="0"/>
                <a:cs typeface="Arial" pitchFamily="34" charset="0"/>
              </a:rPr>
              <a:t>Information, opinion, blogs and </a:t>
            </a:r>
            <a:r>
              <a:rPr lang="en-GB" dirty="0">
                <a:solidFill>
                  <a:prstClr val="black"/>
                </a:solidFill>
                <a:latin typeface="Arial" pitchFamily="34" charset="0"/>
                <a:cs typeface="Arial" pitchFamily="34" charset="0"/>
                <a:hlinkClick r:id="rId14"/>
              </a:rPr>
              <a:t>budgeting</a:t>
            </a:r>
            <a:r>
              <a:rPr lang="en-GB" dirty="0">
                <a:solidFill>
                  <a:prstClr val="black"/>
                </a:solidFill>
                <a:latin typeface="Arial" pitchFamily="34" charset="0"/>
                <a:cs typeface="Arial" pitchFamily="34" charset="0"/>
              </a:rPr>
              <a:t> advice</a:t>
            </a:r>
          </a:p>
        </p:txBody>
      </p:sp>
      <p:pic>
        <p:nvPicPr>
          <p:cNvPr id="10" name="Picture 9" descr="QR Code for Understanding Living Cost page on GOV.UK">
            <a:extLst>
              <a:ext uri="{FF2B5EF4-FFF2-40B4-BE49-F238E27FC236}">
                <a16:creationId xmlns:a16="http://schemas.microsoft.com/office/drawing/2014/main" id="{174D3BE1-3CD0-4CF9-5900-7BD428C487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51088" y="2343535"/>
            <a:ext cx="727018" cy="727018"/>
          </a:xfrm>
          <a:prstGeom prst="rect">
            <a:avLst/>
          </a:prstGeom>
          <a:ln w="9525">
            <a:solidFill>
              <a:srgbClr val="002060"/>
            </a:solidFill>
          </a:ln>
        </p:spPr>
      </p:pic>
      <p:pic>
        <p:nvPicPr>
          <p:cNvPr id="7" name="Picture 6" descr="QR code Discover Uni Money Page&#10;">
            <a:extLst>
              <a:ext uri="{FF2B5EF4-FFF2-40B4-BE49-F238E27FC236}">
                <a16:creationId xmlns:a16="http://schemas.microsoft.com/office/drawing/2014/main" id="{E15B8C41-36F3-7540-0F38-D35A71C2121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26465" y="3119254"/>
            <a:ext cx="725848" cy="725848"/>
          </a:xfrm>
          <a:prstGeom prst="rect">
            <a:avLst/>
          </a:prstGeom>
          <a:ln>
            <a:solidFill>
              <a:srgbClr val="C00000"/>
            </a:solidFill>
          </a:ln>
        </p:spPr>
      </p:pic>
      <p:pic>
        <p:nvPicPr>
          <p:cNvPr id="9" name="Picture 8" descr="QR Code Save The Student">
            <a:extLst>
              <a:ext uri="{FF2B5EF4-FFF2-40B4-BE49-F238E27FC236}">
                <a16:creationId xmlns:a16="http://schemas.microsoft.com/office/drawing/2014/main" id="{C6F9FC8D-3868-A2AC-9C1D-D2B6561F4E7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51088" y="4081169"/>
            <a:ext cx="725848" cy="725848"/>
          </a:xfrm>
          <a:prstGeom prst="rect">
            <a:avLst/>
          </a:prstGeom>
          <a:ln>
            <a:solidFill>
              <a:srgbClr val="C00000"/>
            </a:solidFill>
          </a:ln>
        </p:spPr>
      </p:pic>
      <p:pic>
        <p:nvPicPr>
          <p:cNvPr id="12" name="Picture 11" descr="QR code Money Saving Expert student page&#10;&#10;">
            <a:extLst>
              <a:ext uri="{FF2B5EF4-FFF2-40B4-BE49-F238E27FC236}">
                <a16:creationId xmlns:a16="http://schemas.microsoft.com/office/drawing/2014/main" id="{970A9F1E-38BD-197D-C719-3A8C058E621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26466" y="4880843"/>
            <a:ext cx="725849" cy="725849"/>
          </a:xfrm>
          <a:prstGeom prst="rect">
            <a:avLst/>
          </a:prstGeom>
          <a:ln>
            <a:solidFill>
              <a:srgbClr val="002060"/>
            </a:solidFill>
          </a:ln>
        </p:spPr>
      </p:pic>
      <p:grpSp>
        <p:nvGrpSpPr>
          <p:cNvPr id="4" name="Group 3">
            <a:extLst>
              <a:ext uri="{FF2B5EF4-FFF2-40B4-BE49-F238E27FC236}">
                <a16:creationId xmlns:a16="http://schemas.microsoft.com/office/drawing/2014/main" id="{5F2C21FE-3129-75B5-345D-58C550DB3669}"/>
              </a:ext>
              <a:ext uri="{C183D7F6-B498-43B3-948B-1728B52AA6E4}">
                <adec:decorative xmlns:adec="http://schemas.microsoft.com/office/drawing/2017/decorative" val="1"/>
              </a:ext>
            </a:extLst>
          </p:cNvPr>
          <p:cNvGrpSpPr/>
          <p:nvPr/>
        </p:nvGrpSpPr>
        <p:grpSpPr>
          <a:xfrm>
            <a:off x="1512711" y="2063671"/>
            <a:ext cx="9166578" cy="3494312"/>
            <a:chOff x="-4784899" y="2254599"/>
            <a:chExt cx="9166578" cy="3494312"/>
          </a:xfrm>
        </p:grpSpPr>
        <p:grpSp>
          <p:nvGrpSpPr>
            <p:cNvPr id="17" name="Group 16">
              <a:extLst>
                <a:ext uri="{FF2B5EF4-FFF2-40B4-BE49-F238E27FC236}">
                  <a16:creationId xmlns:a16="http://schemas.microsoft.com/office/drawing/2014/main" id="{56BC7EA4-7A5F-67E0-F7DB-5569FAFF2202}"/>
                </a:ext>
              </a:extLst>
            </p:cNvPr>
            <p:cNvGrpSpPr/>
            <p:nvPr/>
          </p:nvGrpSpPr>
          <p:grpSpPr>
            <a:xfrm>
              <a:off x="-4784899" y="2254599"/>
              <a:ext cx="9166578" cy="3494312"/>
              <a:chOff x="-4784899" y="2254599"/>
              <a:chExt cx="9166578" cy="3494312"/>
            </a:xfrm>
          </p:grpSpPr>
          <p:pic>
            <p:nvPicPr>
              <p:cNvPr id="20" name="Picture 19" descr="QR Code link t understanding living costs page on GOV.UK">
                <a:extLst>
                  <a:ext uri="{FF2B5EF4-FFF2-40B4-BE49-F238E27FC236}">
                    <a16:creationId xmlns:a16="http://schemas.microsoft.com/office/drawing/2014/main" id="{DF3DD9DA-9651-F1EB-A3FE-34FDCD07C7A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7088" y="2343535"/>
                <a:ext cx="727018" cy="727018"/>
              </a:xfrm>
              <a:prstGeom prst="rect">
                <a:avLst/>
              </a:prstGeom>
              <a:ln w="9525">
                <a:solidFill>
                  <a:srgbClr val="002060"/>
                </a:solidFill>
              </a:ln>
            </p:spPr>
          </p:pic>
          <p:pic>
            <p:nvPicPr>
              <p:cNvPr id="21" name="Picture 20" descr="QR Code Save The Student">
                <a:extLst>
                  <a:ext uri="{FF2B5EF4-FFF2-40B4-BE49-F238E27FC236}">
                    <a16:creationId xmlns:a16="http://schemas.microsoft.com/office/drawing/2014/main" id="{04019D61-01F0-7CB3-0557-777B6FF1175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7088" y="4081169"/>
                <a:ext cx="725848" cy="725848"/>
              </a:xfrm>
              <a:prstGeom prst="rect">
                <a:avLst/>
              </a:prstGeom>
              <a:ln>
                <a:solidFill>
                  <a:srgbClr val="C00000"/>
                </a:solidFill>
              </a:ln>
            </p:spPr>
          </p:pic>
          <p:grpSp>
            <p:nvGrpSpPr>
              <p:cNvPr id="23" name="Group 22">
                <a:extLst>
                  <a:ext uri="{FF2B5EF4-FFF2-40B4-BE49-F238E27FC236}">
                    <a16:creationId xmlns:a16="http://schemas.microsoft.com/office/drawing/2014/main" id="{B3C11181-9F5F-D1B6-56BE-EED6639E305C}"/>
                  </a:ext>
                  <a:ext uri="{C183D7F6-B498-43B3-948B-1728B52AA6E4}">
                    <adec:decorative xmlns:adec="http://schemas.microsoft.com/office/drawing/2017/decorative" val="1"/>
                  </a:ext>
                </a:extLst>
              </p:cNvPr>
              <p:cNvGrpSpPr/>
              <p:nvPr/>
            </p:nvGrpSpPr>
            <p:grpSpPr>
              <a:xfrm>
                <a:off x="-4784899" y="2254599"/>
                <a:ext cx="9166578" cy="3494312"/>
                <a:chOff x="9222410" y="968282"/>
                <a:chExt cx="9166578" cy="3494312"/>
              </a:xfrm>
            </p:grpSpPr>
            <p:grpSp>
              <p:nvGrpSpPr>
                <p:cNvPr id="25" name="Group 24">
                  <a:extLst>
                    <a:ext uri="{FF2B5EF4-FFF2-40B4-BE49-F238E27FC236}">
                      <a16:creationId xmlns:a16="http://schemas.microsoft.com/office/drawing/2014/main" id="{5E463413-01D2-7DE5-BC59-24390EB2AF05}"/>
                    </a:ext>
                    <a:ext uri="{C183D7F6-B498-43B3-948B-1728B52AA6E4}">
                      <adec:decorative xmlns:adec="http://schemas.microsoft.com/office/drawing/2017/decorative" val="1"/>
                    </a:ext>
                  </a:extLst>
                </p:cNvPr>
                <p:cNvGrpSpPr/>
                <p:nvPr/>
              </p:nvGrpSpPr>
              <p:grpSpPr>
                <a:xfrm>
                  <a:off x="9222410" y="968282"/>
                  <a:ext cx="9166578" cy="3494312"/>
                  <a:chOff x="9087597" y="2089794"/>
                  <a:chExt cx="9166578" cy="3494312"/>
                </a:xfrm>
              </p:grpSpPr>
              <p:sp>
                <p:nvSpPr>
                  <p:cNvPr id="27" name="Rectangle 26">
                    <a:extLst>
                      <a:ext uri="{FF2B5EF4-FFF2-40B4-BE49-F238E27FC236}">
                        <a16:creationId xmlns:a16="http://schemas.microsoft.com/office/drawing/2014/main" id="{950DAA7E-48CE-B55C-8570-30BCB4624EDD}"/>
                      </a:ext>
                    </a:extLst>
                  </p:cNvPr>
                  <p:cNvSpPr/>
                  <p:nvPr/>
                </p:nvSpPr>
                <p:spPr>
                  <a:xfrm>
                    <a:off x="9087597" y="2089794"/>
                    <a:ext cx="9166578" cy="349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a:endParaRPr>
                  </a:p>
                </p:txBody>
              </p:sp>
              <p:pic>
                <p:nvPicPr>
                  <p:cNvPr id="32" name="Picture 31">
                    <a:extLst>
                      <a:ext uri="{FF2B5EF4-FFF2-40B4-BE49-F238E27FC236}">
                        <a16:creationId xmlns:a16="http://schemas.microsoft.com/office/drawing/2014/main" id="{9FDFA366-E773-93A8-E994-4E59B3636A01}"/>
                      </a:ext>
                    </a:extLst>
                  </p:cNvPr>
                  <p:cNvPicPr>
                    <a:picLocks noChangeAspect="1"/>
                  </p:cNvPicPr>
                  <p:nvPr/>
                </p:nvPicPr>
                <p:blipFill>
                  <a:blip r:embed="rId19"/>
                  <a:stretch>
                    <a:fillRect/>
                  </a:stretch>
                </p:blipFill>
                <p:spPr>
                  <a:xfrm rot="20796306">
                    <a:off x="9752968" y="3952441"/>
                    <a:ext cx="2576697" cy="13217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4CAB419F-4945-F307-7104-81D3495B5CEC}"/>
                      </a:ext>
                    </a:extLst>
                  </p:cNvPr>
                  <p:cNvPicPr>
                    <a:picLocks noChangeAspect="1"/>
                  </p:cNvPicPr>
                  <p:nvPr/>
                </p:nvPicPr>
                <p:blipFill>
                  <a:blip r:embed="rId20"/>
                  <a:stretch>
                    <a:fillRect/>
                  </a:stretch>
                </p:blipFill>
                <p:spPr>
                  <a:xfrm rot="21231431">
                    <a:off x="11398855" y="3081771"/>
                    <a:ext cx="4730530" cy="205310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9B6EAC94-B460-4100-E0A0-5F683E2740EF}"/>
                      </a:ext>
                    </a:extLst>
                  </p:cNvPr>
                  <p:cNvPicPr>
                    <a:picLocks noChangeAspect="1"/>
                  </p:cNvPicPr>
                  <p:nvPr/>
                </p:nvPicPr>
                <p:blipFill>
                  <a:blip r:embed="rId21"/>
                  <a:stretch>
                    <a:fillRect/>
                  </a:stretch>
                </p:blipFill>
                <p:spPr>
                  <a:xfrm rot="296628">
                    <a:off x="13901945" y="2639579"/>
                    <a:ext cx="3533251" cy="188179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pic>
              <p:nvPicPr>
                <p:cNvPr id="26" name="Picture 25">
                  <a:extLst>
                    <a:ext uri="{FF2B5EF4-FFF2-40B4-BE49-F238E27FC236}">
                      <a16:creationId xmlns:a16="http://schemas.microsoft.com/office/drawing/2014/main" id="{58B07A4C-E2B4-188A-1B89-5DF4655C2579}"/>
                    </a:ext>
                  </a:extLst>
                </p:cNvPr>
                <p:cNvPicPr>
                  <a:picLocks noChangeAspect="1"/>
                </p:cNvPicPr>
                <p:nvPr/>
              </p:nvPicPr>
              <p:blipFill>
                <a:blip r:embed="rId22"/>
                <a:stretch>
                  <a:fillRect/>
                </a:stretch>
              </p:blipFill>
              <p:spPr>
                <a:xfrm rot="21194056">
                  <a:off x="15482358" y="2654654"/>
                  <a:ext cx="2463129" cy="154868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pSp>
        <p:pic>
          <p:nvPicPr>
            <p:cNvPr id="18" name="Picture 17">
              <a:extLst>
                <a:ext uri="{FF2B5EF4-FFF2-40B4-BE49-F238E27FC236}">
                  <a16:creationId xmlns:a16="http://schemas.microsoft.com/office/drawing/2014/main" id="{98B7CE28-CE5E-76DF-6DD2-261984F49C5E}"/>
                </a:ext>
              </a:extLst>
            </p:cNvPr>
            <p:cNvPicPr>
              <a:picLocks noChangeAspect="1"/>
            </p:cNvPicPr>
            <p:nvPr/>
          </p:nvPicPr>
          <p:blipFill>
            <a:blip r:embed="rId23"/>
            <a:stretch>
              <a:fillRect/>
            </a:stretch>
          </p:blipFill>
          <p:spPr>
            <a:xfrm>
              <a:off x="-4298691" y="2429169"/>
              <a:ext cx="2810500" cy="1999661"/>
            </a:xfrm>
            <a:prstGeom prst="rect">
              <a:avLst/>
            </a:prstGeom>
          </p:spPr>
        </p:pic>
      </p:grpSp>
      <p:grpSp>
        <p:nvGrpSpPr>
          <p:cNvPr id="2" name="Group 9" descr="Banner saying Students can get an estimate of their student finance entitlement&#10;using the calculator on: www.gov.uk/studentfinance&#10;">
            <a:extLst>
              <a:ext uri="{FF2B5EF4-FFF2-40B4-BE49-F238E27FC236}">
                <a16:creationId xmlns:a16="http://schemas.microsoft.com/office/drawing/2014/main" id="{898232C7-FAB1-D3A0-7419-847C00BF127F}"/>
              </a:ext>
            </a:extLst>
          </p:cNvPr>
          <p:cNvGrpSpPr/>
          <p:nvPr/>
        </p:nvGrpSpPr>
        <p:grpSpPr>
          <a:xfrm>
            <a:off x="1148019" y="5788010"/>
            <a:ext cx="10109523" cy="870658"/>
            <a:chOff x="-1583146" y="3410220"/>
            <a:chExt cx="10721130" cy="923330"/>
          </a:xfrm>
        </p:grpSpPr>
        <p:sp>
          <p:nvSpPr>
            <p:cNvPr id="3" name="Rounded Rectangle 6">
              <a:extLst>
                <a:ext uri="{FF2B5EF4-FFF2-40B4-BE49-F238E27FC236}">
                  <a16:creationId xmlns:a16="http://schemas.microsoft.com/office/drawing/2014/main" id="{C97BD7CC-CA17-AC6F-3404-9F6B54690853}"/>
                </a:ext>
              </a:extLst>
            </p:cNvPr>
            <p:cNvSpPr/>
            <p:nvPr/>
          </p:nvSpPr>
          <p:spPr>
            <a:xfrm>
              <a:off x="-1389932" y="3523398"/>
              <a:ext cx="10408532" cy="742097"/>
            </a:xfrm>
            <a:prstGeom prst="roundRect">
              <a:avLst/>
            </a:prstGeom>
            <a:solidFill>
              <a:schemeClr val="bg1"/>
            </a:solidFill>
            <a:ln w="38100">
              <a:solidFill>
                <a:srgbClr val="0066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6" name="Rectangle 5">
              <a:extLst>
                <a:ext uri="{FF2B5EF4-FFF2-40B4-BE49-F238E27FC236}">
                  <a16:creationId xmlns:a16="http://schemas.microsoft.com/office/drawing/2014/main" id="{F29DAD21-8CF2-6EB0-DD65-8588093FD146}"/>
                </a:ext>
              </a:extLst>
            </p:cNvPr>
            <p:cNvSpPr>
              <a:spLocks noChangeArrowheads="1"/>
            </p:cNvSpPr>
            <p:nvPr/>
          </p:nvSpPr>
          <p:spPr bwMode="auto">
            <a:xfrm>
              <a:off x="-773073" y="3555104"/>
              <a:ext cx="9911057" cy="685432"/>
            </a:xfrm>
            <a:prstGeom prst="rect">
              <a:avLst/>
            </a:prstGeom>
            <a:noFill/>
            <a:ln w="9525">
              <a:noFill/>
              <a:miter lim="800000"/>
              <a:headEnd/>
              <a:tailEnd/>
            </a:ln>
          </p:spPr>
          <p:txBody>
            <a:bodyPr wrap="square">
              <a:spAutoFit/>
            </a:bodyPr>
            <a:lstStyle/>
            <a:p>
              <a:pPr marL="432000" indent="-360000">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Many university and college websites </a:t>
              </a:r>
              <a:r>
                <a:rPr lang="en-GB" dirty="0">
                  <a:solidFill>
                    <a:prstClr val="black"/>
                  </a:solidFill>
                  <a:latin typeface="Arial" pitchFamily="34" charset="0"/>
                  <a:cs typeface="Arial" pitchFamily="34" charset="0"/>
                </a:rPr>
                <a:t>will</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feature helpful student finance and budgeting</a:t>
              </a:r>
              <a:endParaRPr lang="en-GB" dirty="0">
                <a:solidFill>
                  <a:prstClr val="black"/>
                </a:solidFill>
                <a:latin typeface="Arial" pitchFamily="34" charset="0"/>
                <a:cs typeface="Arial" pitchFamily="34" charset="0"/>
              </a:endParaRPr>
            </a:p>
            <a:p>
              <a:pPr marL="432000" indent="-360000">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guidance, knowledge of local costs and details of their bursary and scholarship offers</a:t>
              </a:r>
            </a:p>
          </p:txBody>
        </p:sp>
        <p:sp>
          <p:nvSpPr>
            <p:cNvPr id="8" name="Oval 7">
              <a:extLst>
                <a:ext uri="{FF2B5EF4-FFF2-40B4-BE49-F238E27FC236}">
                  <a16:creationId xmlns:a16="http://schemas.microsoft.com/office/drawing/2014/main" id="{724CB18B-22C0-84DC-DA53-682895BA1769}"/>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19" name="TextBox 18">
              <a:extLst>
                <a:ext uri="{FF2B5EF4-FFF2-40B4-BE49-F238E27FC236}">
                  <a16:creationId xmlns:a16="http://schemas.microsoft.com/office/drawing/2014/main" id="{AFA8713E-1992-5486-4060-6F0DBB70E83E}"/>
                </a:ext>
              </a:extLst>
            </p:cNvPr>
            <p:cNvSpPr txBox="1"/>
            <p:nvPr/>
          </p:nvSpPr>
          <p:spPr>
            <a:xfrm>
              <a:off x="-1355910" y="3410220"/>
              <a:ext cx="423906" cy="923330"/>
            </a:xfrm>
            <a:prstGeom prst="rect">
              <a:avLst/>
            </a:prstGeom>
            <a:noFill/>
          </p:spPr>
          <p:txBody>
            <a:bodyPr wrap="square" rtlCol="0">
              <a:spAutoFit/>
            </a:bodyPr>
            <a:lstStyle/>
            <a:p>
              <a:pPr>
                <a:defRPr/>
              </a:pPr>
              <a:r>
                <a:rPr lang="en-GB" sz="5400" b="1" dirty="0">
                  <a:solidFill>
                    <a:prstClr val="white"/>
                  </a:solidFill>
                  <a:latin typeface="Calibri"/>
                </a:rPr>
                <a:t>i</a:t>
              </a:r>
            </a:p>
          </p:txBody>
        </p:sp>
      </p:grpSp>
    </p:spTree>
    <p:custDataLst>
      <p:tags r:id="rId1"/>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47CF-F91E-ACBE-9259-8D7FEB64781A}"/>
              </a:ext>
            </a:extLst>
          </p:cNvPr>
          <p:cNvSpPr>
            <a:spLocks noGrp="1"/>
          </p:cNvSpPr>
          <p:nvPr>
            <p:ph type="title" idx="4294967295"/>
          </p:nvPr>
        </p:nvSpPr>
        <p:spPr>
          <a:xfrm>
            <a:off x="402007" y="145140"/>
            <a:ext cx="4602542"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Questions or Comments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pic>
        <p:nvPicPr>
          <p:cNvPr id="17" name="Picture 16" descr="A question mark in a speech bubble.">
            <a:extLst>
              <a:ext uri="{FF2B5EF4-FFF2-40B4-BE49-F238E27FC236}">
                <a16:creationId xmlns:a16="http://schemas.microsoft.com/office/drawing/2014/main" id="{AB9CCA57-7E71-4050-BFA2-8BCE9A6A8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441" y="1546486"/>
            <a:ext cx="6859118" cy="4675632"/>
          </a:xfrm>
          <a:prstGeom prst="rect">
            <a:avLst/>
          </a:prstGeom>
        </p:spPr>
      </p:pic>
    </p:spTree>
    <p:extLst>
      <p:ext uri="{BB962C8B-B14F-4D97-AF65-F5344CB8AC3E}">
        <p14:creationId xmlns:p14="http://schemas.microsoft.com/office/powerpoint/2010/main" val="1381536163"/>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7" name="Rectangle 4"/>
          <p:cNvSpPr>
            <a:spLocks noGrp="1" noChangeArrowheads="1"/>
          </p:cNvSpPr>
          <p:nvPr>
            <p:ph type="title" idx="4294967295"/>
          </p:nvPr>
        </p:nvSpPr>
        <p:spPr bwMode="auto">
          <a:xfrm>
            <a:off x="406977" y="3774714"/>
            <a:ext cx="6112576" cy="275152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sz="1800" kern="1200" dirty="0">
                <a:solidFill>
                  <a:schemeClr val="bg1"/>
                </a:solidFill>
                <a:latin typeface="Helvetica" panose="020B0604020202030204" pitchFamily="34" charset="0"/>
                <a:ea typeface="+mn-ea"/>
                <a:cs typeface="+mn-cs"/>
              </a:rPr>
              <a:t>Stephen Jones &amp; Stacey-May Fox</a:t>
            </a:r>
            <a:endPar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rPr>
              <a:t>Funding Information Services Account Manager</a:t>
            </a:r>
          </a:p>
          <a:p>
            <a:pPr marL="0" marR="0" lvl="0" indent="0" algn="l" defTabSz="914400" rtl="0" eaLnBrk="1" fontAlgn="auto" latinLnBrk="0" hangingPunct="1">
              <a:lnSpc>
                <a:spcPct val="100000"/>
              </a:lnSpc>
              <a:spcBef>
                <a:spcPct val="20000"/>
              </a:spcBef>
              <a:spcAft>
                <a:spcPts val="0"/>
              </a:spcAft>
              <a:buClrTx/>
              <a:buSzTx/>
              <a:tabLst/>
              <a:defRPr/>
            </a:pPr>
            <a:r>
              <a:rPr lang="en-GB" sz="1800" kern="1200" dirty="0">
                <a:solidFill>
                  <a:schemeClr val="bg1"/>
                </a:solidFill>
                <a:latin typeface="Helvetica" panose="020B0604020202030204" pitchFamily="34" charset="0"/>
                <a:ea typeface="+mn-ea"/>
                <a:cs typeface="+mn-cs"/>
                <a:sym typeface="Wingdings" pitchFamily="2" charset="2"/>
                <a:hlinkClick r:id="rId3">
                  <a:extLst>
                    <a:ext uri="{A12FA001-AC4F-418D-AE19-62706E023703}">
                      <ahyp:hlinkClr xmlns:ahyp="http://schemas.microsoft.com/office/drawing/2018/hyperlinkcolor" val="tx"/>
                    </a:ext>
                  </a:extLst>
                </a:hlinkClick>
              </a:rPr>
              <a:t>Stephen_jones@slc.co.uk</a:t>
            </a:r>
            <a:br>
              <a:rPr lang="en-GB" sz="1800" kern="1200" dirty="0">
                <a:solidFill>
                  <a:schemeClr val="bg1"/>
                </a:solidFill>
                <a:latin typeface="Helvetica" panose="020B0604020202030204" pitchFamily="34" charset="0"/>
                <a:ea typeface="+mn-ea"/>
                <a:cs typeface="+mn-cs"/>
                <a:sym typeface="Wingdings" pitchFamily="2" charset="2"/>
              </a:rPr>
            </a:br>
            <a:r>
              <a:rPr lang="en-GB" sz="1800" kern="1200" dirty="0">
                <a:solidFill>
                  <a:schemeClr val="bg1"/>
                </a:solidFill>
                <a:latin typeface="Helvetica" panose="020B0604020202030204" pitchFamily="34" charset="0"/>
                <a:ea typeface="+mn-ea"/>
                <a:cs typeface="+mn-cs"/>
                <a:sym typeface="Wingdings" pitchFamily="2" charset="2"/>
                <a:hlinkClick r:id="rId4">
                  <a:extLst>
                    <a:ext uri="{A12FA001-AC4F-418D-AE19-62706E023703}">
                      <ahyp:hlinkClr xmlns:ahyp="http://schemas.microsoft.com/office/drawing/2018/hyperlinkcolor" val="tx"/>
                    </a:ext>
                  </a:extLst>
                </a:hlinkClick>
              </a:rPr>
              <a:t>Stacey-May_Fox@slc.co.uk</a:t>
            </a:r>
            <a:br>
              <a:rPr lang="en-GB" sz="1800" kern="1200" dirty="0">
                <a:solidFill>
                  <a:schemeClr val="bg1"/>
                </a:solidFill>
                <a:latin typeface="Helvetica" panose="020B0604020202030204" pitchFamily="34" charset="0"/>
                <a:ea typeface="+mn-ea"/>
                <a:cs typeface="+mn-cs"/>
                <a:sym typeface="Wingdings" pitchFamily="2" charset="2"/>
              </a:rPr>
            </a:br>
            <a:endPar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sym typeface="Wingdings" pitchFamily="2" charset="2"/>
            </a:endParaRPr>
          </a:p>
          <a:p>
            <a:pPr marL="0" marR="0" lvl="0" indent="0" algn="l" defTabSz="914400" rtl="0"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sym typeface="Wingdings" pitchFamily="2" charset="2"/>
              </a:rPr>
              <a:t>www.gov.uk/slc</a:t>
            </a:r>
            <a:br>
              <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sym typeface="Wingdings" pitchFamily="2" charset="2"/>
              </a:rPr>
            </a:br>
            <a:br>
              <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sym typeface="Wingdings" pitchFamily="2" charset="2"/>
              </a:rPr>
            </a:br>
            <a:br>
              <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sym typeface="Wingdings" pitchFamily="2" charset="2"/>
              </a:rPr>
            </a:br>
            <a:endParaRPr kumimoji="0" lang="en-GB" sz="1800" b="0" i="0" u="none" strike="noStrike" kern="1200" cap="none" spc="0" normalizeH="0" baseline="0" noProof="0" dirty="0">
              <a:ln>
                <a:noFill/>
              </a:ln>
              <a:solidFill>
                <a:schemeClr val="bg1"/>
              </a:solidFill>
              <a:effectLst/>
              <a:uLnTx/>
              <a:uFillTx/>
              <a:latin typeface="Helvetica" panose="020B0604020202030204" pitchFamily="34" charset="0"/>
              <a:ea typeface="+mn-ea"/>
              <a:cs typeface="+mn-cs"/>
              <a:sym typeface="Wingdings" pitchFamily="2" charset="2"/>
            </a:endParaRPr>
          </a:p>
        </p:txBody>
      </p:sp>
    </p:spTree>
    <p:extLst>
      <p:ext uri="{BB962C8B-B14F-4D97-AF65-F5344CB8AC3E}">
        <p14:creationId xmlns:p14="http://schemas.microsoft.com/office/powerpoint/2010/main" val="393029225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9">
            <a:extLst>
              <a:ext uri="{FF2B5EF4-FFF2-40B4-BE49-F238E27FC236}">
                <a16:creationId xmlns:a16="http://schemas.microsoft.com/office/drawing/2014/main" id="{71FA27C9-7166-0486-E018-5FA8064F93B7}"/>
              </a:ext>
            </a:extLst>
          </p:cNvPr>
          <p:cNvSpPr txBox="1">
            <a:spLocks noGrp="1"/>
          </p:cNvSpPr>
          <p:nvPr>
            <p:ph type="title" idx="4294967295"/>
          </p:nvPr>
        </p:nvSpPr>
        <p:spPr>
          <a:xfrm>
            <a:off x="402007" y="145140"/>
            <a:ext cx="797365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Student Loans: Outstanding Balance Facts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13" name="Rectangle 12"/>
          <p:cNvSpPr/>
          <p:nvPr/>
        </p:nvSpPr>
        <p:spPr>
          <a:xfrm>
            <a:off x="443640" y="1219679"/>
            <a:ext cx="11304718" cy="5186035"/>
          </a:xfrm>
          <a:prstGeom prst="rect">
            <a:avLst/>
          </a:prstGeom>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Total balance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of ICR student loans by financial year and the government administration funding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loan 2016-17 to 2023-24 (£ billions):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3600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 borrowers (Advanced Learner Loans) in England equate for approximately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£1.8bn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of the overall £260.8bn balance of the student loan book</a:t>
            </a:r>
          </a:p>
        </p:txBody>
      </p:sp>
      <p:graphicFrame>
        <p:nvGraphicFramePr>
          <p:cNvPr id="19" name="Table 3">
            <a:extLst>
              <a:ext uri="{FF2B5EF4-FFF2-40B4-BE49-F238E27FC236}">
                <a16:creationId xmlns:a16="http://schemas.microsoft.com/office/drawing/2014/main" id="{F3161FAD-5094-421E-B70A-4D91CFF054A5}"/>
              </a:ext>
            </a:extLst>
          </p:cNvPr>
          <p:cNvGraphicFramePr>
            <a:graphicFrameLocks noGrp="1"/>
          </p:cNvGraphicFramePr>
          <p:nvPr>
            <p:extLst>
              <p:ext uri="{D42A27DB-BD31-4B8C-83A1-F6EECF244321}">
                <p14:modId xmlns:p14="http://schemas.microsoft.com/office/powerpoint/2010/main" val="2982165094"/>
              </p:ext>
            </p:extLst>
          </p:nvPr>
        </p:nvGraphicFramePr>
        <p:xfrm>
          <a:off x="981321" y="2051365"/>
          <a:ext cx="10229355" cy="334592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36595">
                  <a:extLst>
                    <a:ext uri="{9D8B030D-6E8A-4147-A177-3AD203B41FA5}">
                      <a16:colId xmlns:a16="http://schemas.microsoft.com/office/drawing/2014/main" val="178431786"/>
                    </a:ext>
                  </a:extLst>
                </a:gridCol>
                <a:gridCol w="1136595">
                  <a:extLst>
                    <a:ext uri="{9D8B030D-6E8A-4147-A177-3AD203B41FA5}">
                      <a16:colId xmlns:a16="http://schemas.microsoft.com/office/drawing/2014/main" val="920503891"/>
                    </a:ext>
                  </a:extLst>
                </a:gridCol>
                <a:gridCol w="1136595">
                  <a:extLst>
                    <a:ext uri="{9D8B030D-6E8A-4147-A177-3AD203B41FA5}">
                      <a16:colId xmlns:a16="http://schemas.microsoft.com/office/drawing/2014/main" val="12441207"/>
                    </a:ext>
                  </a:extLst>
                </a:gridCol>
                <a:gridCol w="1136595">
                  <a:extLst>
                    <a:ext uri="{9D8B030D-6E8A-4147-A177-3AD203B41FA5}">
                      <a16:colId xmlns:a16="http://schemas.microsoft.com/office/drawing/2014/main" val="38266592"/>
                    </a:ext>
                  </a:extLst>
                </a:gridCol>
                <a:gridCol w="1136595">
                  <a:extLst>
                    <a:ext uri="{9D8B030D-6E8A-4147-A177-3AD203B41FA5}">
                      <a16:colId xmlns:a16="http://schemas.microsoft.com/office/drawing/2014/main" val="100109854"/>
                    </a:ext>
                  </a:extLst>
                </a:gridCol>
                <a:gridCol w="1136595">
                  <a:extLst>
                    <a:ext uri="{9D8B030D-6E8A-4147-A177-3AD203B41FA5}">
                      <a16:colId xmlns:a16="http://schemas.microsoft.com/office/drawing/2014/main" val="755452344"/>
                    </a:ext>
                  </a:extLst>
                </a:gridCol>
                <a:gridCol w="1136595">
                  <a:extLst>
                    <a:ext uri="{9D8B030D-6E8A-4147-A177-3AD203B41FA5}">
                      <a16:colId xmlns:a16="http://schemas.microsoft.com/office/drawing/2014/main" val="4070573230"/>
                    </a:ext>
                  </a:extLst>
                </a:gridCol>
                <a:gridCol w="1136595">
                  <a:extLst>
                    <a:ext uri="{9D8B030D-6E8A-4147-A177-3AD203B41FA5}">
                      <a16:colId xmlns:a16="http://schemas.microsoft.com/office/drawing/2014/main" val="1581299949"/>
                    </a:ext>
                  </a:extLst>
                </a:gridCol>
                <a:gridCol w="1136595">
                  <a:extLst>
                    <a:ext uri="{9D8B030D-6E8A-4147-A177-3AD203B41FA5}">
                      <a16:colId xmlns:a16="http://schemas.microsoft.com/office/drawing/2014/main" val="3405734874"/>
                    </a:ext>
                  </a:extLst>
                </a:gridCol>
              </a:tblGrid>
              <a:tr h="559976">
                <a:tc>
                  <a:txBody>
                    <a:bodyPr/>
                    <a:lstStyle/>
                    <a:p>
                      <a:pPr algn="ctr"/>
                      <a:r>
                        <a:rPr lang="en-GB" sz="1600" b="0" dirty="0">
                          <a:solidFill>
                            <a:schemeClr val="bg1"/>
                          </a:solidFill>
                          <a:latin typeface="Arial" panose="020B0604020202020204" pitchFamily="34" charset="0"/>
                          <a:cs typeface="Arial" panose="020B0604020202020204" pitchFamily="34" charset="0"/>
                        </a:rPr>
                        <a:t>Financial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2016-17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2017-18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2018-19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2019-20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2022-23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2023-24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508791290"/>
                  </a:ext>
                </a:extLst>
              </a:tr>
              <a:tr h="559976">
                <a:tc>
                  <a:txBody>
                    <a:bodyPr/>
                    <a:lstStyle/>
                    <a:p>
                      <a:pPr algn="ctr"/>
                      <a:r>
                        <a:rPr lang="en-GB" sz="1600" b="0" dirty="0">
                          <a:solidFill>
                            <a:schemeClr val="bg1"/>
                          </a:solidFill>
                          <a:latin typeface="Arial" panose="020B0604020202020204" pitchFamily="34" charset="0"/>
                          <a:cs typeface="Arial" panose="020B0604020202020204" pitchFamily="34" charset="0"/>
                        </a:rPr>
                        <a:t>England</a:t>
                      </a:r>
                    </a:p>
                    <a:p>
                      <a:pPr algn="ctr"/>
                      <a:r>
                        <a:rPr lang="en-GB" sz="1600" b="0" dirty="0">
                          <a:solidFill>
                            <a:schemeClr val="bg1"/>
                          </a:solidFill>
                          <a:latin typeface="Arial" panose="020B0604020202020204" pitchFamily="34" charset="0"/>
                          <a:cs typeface="Arial" panose="020B0604020202020204" pitchFamily="34" charset="0"/>
                        </a:rPr>
                        <a: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£89.3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£160.6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£181.6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£205.6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£236.2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89933340"/>
                  </a:ext>
                </a:extLst>
              </a:tr>
              <a:tr h="514724">
                <a:tc>
                  <a:txBody>
                    <a:bodyPr/>
                    <a:lstStyle/>
                    <a:p>
                      <a:pPr algn="ctr"/>
                      <a:r>
                        <a:rPr lang="en-GB" sz="1600" b="0" dirty="0">
                          <a:solidFill>
                            <a:schemeClr val="bg1"/>
                          </a:solidFill>
                          <a:latin typeface="Arial" panose="020B0604020202020204" pitchFamily="34" charset="0"/>
                          <a:cs typeface="Arial" panose="020B0604020202020204" pitchFamily="34" charset="0"/>
                        </a:rPr>
                        <a:t>Wales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6032691"/>
                  </a:ext>
                </a:extLst>
              </a:tr>
              <a:tr h="559976">
                <a:tc>
                  <a:txBody>
                    <a:bodyPr/>
                    <a:lstStyle/>
                    <a:p>
                      <a:pPr algn="ctr"/>
                      <a:r>
                        <a:rPr lang="en-GB" sz="1600" b="0" dirty="0">
                          <a:solidFill>
                            <a:schemeClr val="bg1"/>
                          </a:solidFill>
                          <a:latin typeface="Arial" panose="020B0604020202020204" pitchFamily="34" charset="0"/>
                          <a:cs typeface="Arial" panose="020B0604020202020204" pitchFamily="34" charset="0"/>
                        </a:rPr>
                        <a:t>Northern Ireland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1749786"/>
                  </a:ext>
                </a:extLst>
              </a:tr>
              <a:tr h="514724">
                <a:tc>
                  <a:txBody>
                    <a:bodyPr/>
                    <a:lstStyle/>
                    <a:p>
                      <a:pPr algn="ctr"/>
                      <a:r>
                        <a:rPr lang="en-GB" sz="1600" b="0" dirty="0">
                          <a:solidFill>
                            <a:schemeClr val="bg1"/>
                          </a:solidFill>
                          <a:latin typeface="Arial" panose="020B0604020202020204" pitchFamily="34" charset="0"/>
                          <a:cs typeface="Arial" panose="020B0604020202020204" pitchFamily="34" charset="0"/>
                        </a:rPr>
                        <a:t>Scotland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789735"/>
                  </a:ext>
                </a:extLst>
              </a:tr>
              <a:tr h="559976">
                <a:tc>
                  <a:txBody>
                    <a:bodyPr/>
                    <a:lstStyle/>
                    <a:p>
                      <a:pPr algn="ctr"/>
                      <a:r>
                        <a:rPr lang="en-GB" sz="1600" b="0" dirty="0">
                          <a:solidFill>
                            <a:schemeClr val="bg1"/>
                          </a:solidFill>
                          <a:latin typeface="Arial" panose="020B0604020202020204" pitchFamily="34" charset="0"/>
                          <a:cs typeface="Arial" panose="020B0604020202020204" pitchFamily="34" charset="0"/>
                        </a:rPr>
                        <a:t>UK</a:t>
                      </a:r>
                    </a:p>
                    <a:p>
                      <a:pPr algn="ctr"/>
                      <a:r>
                        <a:rPr lang="en-GB" sz="1600" b="0" dirty="0">
                          <a:solidFill>
                            <a:schemeClr val="bg1"/>
                          </a:solidFill>
                          <a:latin typeface="Arial" panose="020B0604020202020204" pitchFamily="34" charset="0"/>
                          <a:cs typeface="Arial" panose="020B060402020202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£101.1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£117.7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£136.7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£156.5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£178.8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£227.5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solidFill>
                            <a:schemeClr val="bg1"/>
                          </a:solidFill>
                          <a:latin typeface="Arial" panose="020B0604020202020204" pitchFamily="34" charset="0"/>
                          <a:cs typeface="Arial" panose="020B0604020202020204" pitchFamily="34" charset="0"/>
                        </a:rPr>
                        <a:t>£260.8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803440459"/>
                  </a:ext>
                </a:extLst>
              </a:tr>
            </a:tbl>
          </a:graphicData>
        </a:graphic>
      </p:graphicFrame>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DC0A1358-1E15-3D7F-B728-29C052EBFFC1}"/>
            </a:ext>
          </a:extLst>
        </p:cNvPr>
        <p:cNvGrpSpPr/>
        <p:nvPr/>
      </p:nvGrpSpPr>
      <p:grpSpPr>
        <a:xfrm>
          <a:off x="0" y="0"/>
          <a:ext cx="0" cy="0"/>
          <a:chOff x="0" y="0"/>
          <a:chExt cx="0" cy="0"/>
        </a:xfrm>
      </p:grpSpPr>
      <p:sp>
        <p:nvSpPr>
          <p:cNvPr id="6" name="Title 19">
            <a:extLst>
              <a:ext uri="{FF2B5EF4-FFF2-40B4-BE49-F238E27FC236}">
                <a16:creationId xmlns:a16="http://schemas.microsoft.com/office/drawing/2014/main" id="{84DF23E3-06D8-133A-F12C-6256AD258C88}"/>
              </a:ext>
            </a:extLst>
          </p:cNvPr>
          <p:cNvSpPr txBox="1">
            <a:spLocks noGrp="1"/>
          </p:cNvSpPr>
          <p:nvPr>
            <p:ph type="title" idx="4294967295"/>
          </p:nvPr>
        </p:nvSpPr>
        <p:spPr>
          <a:xfrm>
            <a:off x="264160" y="160023"/>
            <a:ext cx="738054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 sz="3200" kern="0" dirty="0">
                <a:solidFill>
                  <a:schemeClr val="bg1"/>
                </a:solidFill>
                <a:latin typeface="Helvetica" panose="020B0604020202030204" pitchFamily="34" charset="0"/>
                <a:ea typeface="+mn-ea"/>
                <a:cs typeface="+mn-cs"/>
              </a:rPr>
              <a:t>Student Loans: Overpayment Summary</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2" name="TextBox 1">
            <a:extLst>
              <a:ext uri="{FF2B5EF4-FFF2-40B4-BE49-F238E27FC236}">
                <a16:creationId xmlns:a16="http://schemas.microsoft.com/office/drawing/2014/main" id="{CC9ECB57-D5A5-2642-3AE6-996C32FECD64}"/>
              </a:ext>
            </a:extLst>
          </p:cNvPr>
          <p:cNvSpPr txBox="1"/>
          <p:nvPr/>
        </p:nvSpPr>
        <p:spPr>
          <a:xfrm>
            <a:off x="574040" y="1088095"/>
            <a:ext cx="1104392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total amount over-repaid in financial year (FY) 2023-24 was £23.3 million, of which £21.7 million (93.0%) has been refunded to the customer (an average of £920 per customer).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Of the remaining refunds pending, the average refund is £50.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total over-repaid amount represents </a:t>
            </a:r>
            <a:r>
              <a:rPr lang="en-GB" b="1" dirty="0">
                <a:latin typeface="Arial" panose="020B0604020202020204" pitchFamily="34" charset="0"/>
                <a:cs typeface="Arial" panose="020B0604020202020204" pitchFamily="34" charset="0"/>
              </a:rPr>
              <a:t>0.4% of the total repayments made </a:t>
            </a:r>
            <a:r>
              <a:rPr lang="en-GB" dirty="0">
                <a:latin typeface="Arial" panose="020B0604020202020204" pitchFamily="34" charset="0"/>
                <a:cs typeface="Arial" panose="020B0604020202020204" pitchFamily="34" charset="0"/>
              </a:rPr>
              <a:t>in FY 2023-24 and </a:t>
            </a:r>
            <a:r>
              <a:rPr lang="en-GB" b="1" dirty="0">
                <a:latin typeface="Arial" panose="020B0604020202020204" pitchFamily="34" charset="0"/>
                <a:cs typeface="Arial" panose="020B0604020202020204" pitchFamily="34" charset="0"/>
              </a:rPr>
              <a:t>0.01% of the total loan book balance </a:t>
            </a:r>
            <a:r>
              <a:rPr lang="en-GB" dirty="0">
                <a:latin typeface="Arial" panose="020B0604020202020204" pitchFamily="34" charset="0"/>
                <a:cs typeface="Arial" panose="020B0604020202020204" pitchFamily="34" charset="0"/>
              </a:rPr>
              <a:t>at 31 March 2024, with the amount over-repaid being </a:t>
            </a:r>
            <a:r>
              <a:rPr lang="en-GB" b="1" dirty="0">
                <a:latin typeface="Arial" panose="020B0604020202020204" pitchFamily="34" charset="0"/>
                <a:cs typeface="Arial" panose="020B0604020202020204" pitchFamily="34" charset="0"/>
              </a:rPr>
              <a:t>reduced by 56.5% </a:t>
            </a:r>
            <a:r>
              <a:rPr lang="en-GB" dirty="0">
                <a:latin typeface="Arial" panose="020B0604020202020204" pitchFamily="34" charset="0"/>
                <a:cs typeface="Arial" panose="020B0604020202020204" pitchFamily="34" charset="0"/>
              </a:rPr>
              <a:t>in six-year period.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Over-repayments are entirely avoidable if customers join the </a:t>
            </a:r>
            <a:r>
              <a:rPr lang="en-GB" b="1" dirty="0">
                <a:latin typeface="Arial" panose="020B0604020202020204" pitchFamily="34" charset="0"/>
                <a:cs typeface="Arial" panose="020B0604020202020204" pitchFamily="34" charset="0"/>
              </a:rPr>
              <a:t>direct debit scheme </a:t>
            </a:r>
            <a:r>
              <a:rPr lang="en-GB" dirty="0">
                <a:latin typeface="Arial" panose="020B0604020202020204" pitchFamily="34" charset="0"/>
                <a:cs typeface="Arial" panose="020B0604020202020204" pitchFamily="34" charset="0"/>
              </a:rPr>
              <a:t>in the final stages of their loan term</a:t>
            </a:r>
          </a:p>
        </p:txBody>
      </p:sp>
      <p:pic>
        <p:nvPicPr>
          <p:cNvPr id="5" name="Picture 4">
            <a:extLst>
              <a:ext uri="{FF2B5EF4-FFF2-40B4-BE49-F238E27FC236}">
                <a16:creationId xmlns:a16="http://schemas.microsoft.com/office/drawing/2014/main" id="{75C68CB0-7873-4093-0E03-D920C7FF6583}"/>
              </a:ext>
            </a:extLst>
          </p:cNvPr>
          <p:cNvPicPr>
            <a:picLocks noChangeAspect="1"/>
          </p:cNvPicPr>
          <p:nvPr/>
        </p:nvPicPr>
        <p:blipFill>
          <a:blip r:embed="rId3"/>
          <a:stretch>
            <a:fillRect/>
          </a:stretch>
        </p:blipFill>
        <p:spPr>
          <a:xfrm>
            <a:off x="3036259" y="4200244"/>
            <a:ext cx="8190541" cy="2204839"/>
          </a:xfrm>
          <a:prstGeom prst="rect">
            <a:avLst/>
          </a:prstGeom>
        </p:spPr>
      </p:pic>
      <p:sp>
        <p:nvSpPr>
          <p:cNvPr id="8" name="TextBox 7">
            <a:extLst>
              <a:ext uri="{FF2B5EF4-FFF2-40B4-BE49-F238E27FC236}">
                <a16:creationId xmlns:a16="http://schemas.microsoft.com/office/drawing/2014/main" id="{6713D336-CF11-7C5F-259F-7EA2A50556F6}"/>
              </a:ext>
            </a:extLst>
          </p:cNvPr>
          <p:cNvSpPr txBox="1"/>
          <p:nvPr/>
        </p:nvSpPr>
        <p:spPr>
          <a:xfrm>
            <a:off x="3891280" y="6405083"/>
            <a:ext cx="7995920" cy="307777"/>
          </a:xfrm>
          <a:prstGeom prst="rect">
            <a:avLst/>
          </a:prstGeom>
          <a:noFill/>
        </p:spPr>
        <p:txBody>
          <a:bodyPr wrap="square">
            <a:spAutoFit/>
          </a:bodyPr>
          <a:lstStyle/>
          <a:p>
            <a:r>
              <a:rPr lang="en-GB" sz="1400" dirty="0">
                <a:hlinkClick r:id="rId4"/>
              </a:rPr>
              <a:t>Over-repayment of income contingent loans through PAYE: FY15-16 to 23-24 - GOV.UK</a:t>
            </a:r>
            <a:endParaRPr lang="en-GB" sz="1400" dirty="0"/>
          </a:p>
        </p:txBody>
      </p:sp>
    </p:spTree>
    <p:extLst>
      <p:ext uri="{BB962C8B-B14F-4D97-AF65-F5344CB8AC3E}">
        <p14:creationId xmlns:p14="http://schemas.microsoft.com/office/powerpoint/2010/main" val="17036704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2EEFBF03-4AFA-8233-C8B3-3FD74290A988}"/>
              </a:ext>
            </a:extLst>
          </p:cNvPr>
          <p:cNvSpPr txBox="1">
            <a:spLocks noGrp="1"/>
          </p:cNvSpPr>
          <p:nvPr>
            <p:ph type="title" idx="4294967295"/>
          </p:nvPr>
        </p:nvSpPr>
        <p:spPr>
          <a:xfrm>
            <a:off x="365058" y="2552429"/>
            <a:ext cx="9759950" cy="1593850"/>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800"/>
              </a:spcBef>
              <a:spcAft>
                <a:spcPts val="0"/>
              </a:spcAft>
              <a:buClr>
                <a:srgbClr val="FFFFFF"/>
              </a:buClr>
              <a:buSzPct val="100000"/>
              <a:buFont typeface="Calibri"/>
              <a:buNone/>
              <a:defRPr sz="4800" b="0" i="0" u="none" strike="noStrike" kern="1200" cap="none">
                <a:solidFill>
                  <a:srgbClr val="FFFFFF"/>
                </a:solidFill>
                <a:latin typeface="Calibri"/>
                <a:ea typeface="Calibri"/>
                <a:cs typeface="Calibri"/>
                <a:sym typeface="Calibri"/>
              </a:defRPr>
            </a:lvl1pPr>
            <a:lvl2pPr marL="609585" marR="0" lvl="1" indent="0" algn="ctr" rtl="0">
              <a:lnSpc>
                <a:spcPct val="100000"/>
              </a:lnSpc>
              <a:spcBef>
                <a:spcPts val="26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2pPr>
            <a:lvl3pPr marL="1219170" marR="0" lvl="2" indent="0" algn="ctr" rtl="0">
              <a:lnSpc>
                <a:spcPct val="100000"/>
              </a:lnSpc>
              <a:spcBef>
                <a:spcPts val="240"/>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3pPr>
            <a:lvl4pPr marL="1828754" marR="0" lvl="3" indent="0" algn="ctr" rtl="0">
              <a:lnSpc>
                <a:spcPct val="100000"/>
              </a:lnSpc>
              <a:spcBef>
                <a:spcPts val="21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4pPr>
            <a:lvl5pPr marL="2438339" marR="0" lvl="4" indent="0" algn="ctr" rtl="0">
              <a:lnSpc>
                <a:spcPct val="100000"/>
              </a:lnSpc>
              <a:spcBef>
                <a:spcPts val="187"/>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5pPr>
            <a:lvl6pPr marL="3047924" marR="0" lvl="5"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6pPr>
            <a:lvl7pPr marL="3657509" marR="0" lvl="6"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7pPr>
            <a:lvl8pPr marL="4267093" marR="0" lvl="7"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8pPr>
            <a:lvl9pPr marL="4876678" marR="0" lvl="8" indent="0" algn="ctr" rtl="0">
              <a:lnSpc>
                <a:spcPct val="100000"/>
              </a:lnSpc>
              <a:spcBef>
                <a:spcPts val="533"/>
              </a:spcBef>
              <a:spcAft>
                <a:spcPts val="0"/>
              </a:spcAft>
              <a:buClr>
                <a:srgbClr val="FFFFFF"/>
              </a:buClr>
              <a:buSzPct val="100000"/>
              <a:buFont typeface="Calibri"/>
              <a:buNone/>
              <a:defRPr sz="4800" b="0" i="0" u="none" strike="noStrike" cap="none">
                <a:solidFill>
                  <a:srgbClr val="FFFFFF"/>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44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Student Loan Applications</a:t>
            </a: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endPar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90000"/>
              </a:lnSpc>
              <a:spcBef>
                <a:spcPts val="0"/>
              </a:spcBef>
              <a:spcAft>
                <a:spcPts val="0"/>
              </a:spcAft>
              <a:buClr>
                <a:srgbClr val="FFFFFF"/>
              </a:buClr>
              <a:buSzPct val="100000"/>
              <a:buFont typeface="Calibri"/>
              <a:buNone/>
              <a:tabLst/>
              <a:defRPr/>
            </a:pPr>
            <a:r>
              <a:rPr kumimoji="0" lang="en" altLang="en" sz="3200" b="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National and Regional Figures</a:t>
            </a:r>
          </a:p>
        </p:txBody>
      </p:sp>
      <p:sp>
        <p:nvSpPr>
          <p:cNvPr id="3" name="TextBox 2">
            <a:extLst>
              <a:ext uri="{FF2B5EF4-FFF2-40B4-BE49-F238E27FC236}">
                <a16:creationId xmlns:a16="http://schemas.microsoft.com/office/drawing/2014/main" id="{4F39C26D-26FC-B28D-67B2-67B059352888}"/>
              </a:ext>
            </a:extLst>
          </p:cNvPr>
          <p:cNvSpPr txBox="1"/>
          <p:nvPr/>
        </p:nvSpPr>
        <p:spPr>
          <a:xfrm>
            <a:off x="3929743" y="6446232"/>
            <a:ext cx="810958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 All application and year-on-year comparison data used is as of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a:t>
            </a:r>
            <a:r>
              <a:rPr kumimoji="0" lang="en-GB" sz="1400" b="1"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th</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June 2024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02928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02007" y="1157601"/>
            <a:ext cx="11542713" cy="5113837"/>
          </a:xfrm>
          <a:prstGeom prst="rect">
            <a:avLst/>
          </a:prstGeom>
        </p:spPr>
        <p:txBody>
          <a:bodyPr>
            <a:noAutofit/>
          </a:bodyPr>
          <a:lstStyle/>
          <a:p>
            <a:pPr marL="360000" indent="-360000">
              <a:spcBef>
                <a:spcPts val="0"/>
              </a:spcBef>
              <a:buNone/>
            </a:pPr>
            <a:r>
              <a:rPr lang="en-GB" sz="1800" dirty="0">
                <a:latin typeface="Arial" pitchFamily="34" charset="0"/>
                <a:cs typeface="Arial" pitchFamily="34" charset="0"/>
              </a:rPr>
              <a:t>SLC provide financial services (in the form of loans and grants) to </a:t>
            </a:r>
            <a:r>
              <a:rPr lang="en-GB" sz="1800" b="1" dirty="0">
                <a:latin typeface="Arial" pitchFamily="34" charset="0"/>
                <a:cs typeface="Arial" pitchFamily="34" charset="0"/>
              </a:rPr>
              <a:t>over 2 million </a:t>
            </a:r>
            <a:r>
              <a:rPr lang="en-GB" sz="1800" dirty="0">
                <a:latin typeface="Arial" pitchFamily="34" charset="0"/>
                <a:cs typeface="Arial" pitchFamily="34" charset="0"/>
              </a:rPr>
              <a:t>new and returning students</a:t>
            </a:r>
          </a:p>
          <a:p>
            <a:pPr marL="360000" indent="-360000">
              <a:spcBef>
                <a:spcPts val="0"/>
              </a:spcBef>
              <a:buNone/>
            </a:pPr>
            <a:r>
              <a:rPr lang="en-GB" sz="1800" dirty="0">
                <a:latin typeface="Arial" pitchFamily="34" charset="0"/>
                <a:cs typeface="Arial" pitchFamily="34" charset="0"/>
              </a:rPr>
              <a:t>annually, in colleges and universities across England, Northern Ireland, Scotland and Wales:</a:t>
            </a:r>
          </a:p>
          <a:p>
            <a:pPr marL="360000" indent="-360000">
              <a:spcBef>
                <a:spcPts val="0"/>
              </a:spcBef>
              <a:buNone/>
            </a:pPr>
            <a:endParaRPr lang="en-GB" sz="1800" dirty="0">
              <a:latin typeface="Arial" pitchFamily="34" charset="0"/>
              <a:cs typeface="Arial" pitchFamily="34" charset="0"/>
            </a:endParaRPr>
          </a:p>
          <a:p>
            <a:pPr marL="360000" indent="-360000">
              <a:spcBef>
                <a:spcPts val="0"/>
              </a:spcBef>
            </a:pPr>
            <a:r>
              <a:rPr lang="en-GB" sz="1800" dirty="0">
                <a:latin typeface="Arial" pitchFamily="34" charset="0"/>
                <a:cs typeface="Arial" pitchFamily="34" charset="0"/>
              </a:rPr>
              <a:t>SLC have over </a:t>
            </a:r>
            <a:r>
              <a:rPr lang="en-GB" sz="1800" b="1" dirty="0">
                <a:latin typeface="Arial" pitchFamily="34" charset="0"/>
                <a:cs typeface="Arial" pitchFamily="34" charset="0"/>
              </a:rPr>
              <a:t>9.4 million </a:t>
            </a:r>
            <a:r>
              <a:rPr lang="en-GB" sz="1800" dirty="0">
                <a:latin typeface="Arial" pitchFamily="34" charset="0"/>
                <a:cs typeface="Arial" pitchFamily="34" charset="0"/>
              </a:rPr>
              <a:t>‘customers’ and manage a loan book, currently worth </a:t>
            </a:r>
            <a:r>
              <a:rPr lang="en-GB" sz="1800" b="1" dirty="0">
                <a:latin typeface="Arial" pitchFamily="34" charset="0"/>
                <a:cs typeface="Arial" pitchFamily="34" charset="0"/>
              </a:rPr>
              <a:t>£260.8bn</a:t>
            </a:r>
          </a:p>
          <a:p>
            <a:pPr marL="360000" indent="-360000">
              <a:spcBef>
                <a:spcPts val="0"/>
              </a:spcBef>
              <a:buNone/>
            </a:pPr>
            <a:endParaRPr lang="en-GB" sz="1800" dirty="0">
              <a:latin typeface="Arial" pitchFamily="34" charset="0"/>
              <a:cs typeface="Arial" pitchFamily="34" charset="0"/>
            </a:endParaRPr>
          </a:p>
          <a:p>
            <a:pPr marL="360000" indent="-360000">
              <a:spcBef>
                <a:spcPts val="0"/>
              </a:spcBef>
              <a:buNone/>
            </a:pPr>
            <a:r>
              <a:rPr lang="en-GB" sz="1800" b="1" dirty="0">
                <a:latin typeface="Arial" pitchFamily="34" charset="0"/>
                <a:cs typeface="Arial" pitchFamily="34" charset="0"/>
              </a:rPr>
              <a:t>SLC application and payment service delivery summary</a:t>
            </a:r>
            <a:r>
              <a:rPr lang="en-GB" sz="1800" dirty="0">
                <a:latin typeface="Arial" pitchFamily="34" charset="0"/>
                <a:cs typeface="Arial" pitchFamily="34" charset="0"/>
              </a:rPr>
              <a:t>:</a:t>
            </a:r>
          </a:p>
          <a:p>
            <a:pPr marL="360000" indent="-360000">
              <a:spcBef>
                <a:spcPts val="0"/>
              </a:spcBef>
              <a:buNone/>
            </a:pPr>
            <a:endParaRPr lang="en-GB" sz="1800" dirty="0">
              <a:latin typeface="Arial" pitchFamily="34" charset="0"/>
              <a:cs typeface="Arial" pitchFamily="34" charset="0"/>
            </a:endParaRPr>
          </a:p>
          <a:p>
            <a:pPr marL="540000" indent="-360000">
              <a:spcBef>
                <a:spcPts val="0"/>
              </a:spcBef>
            </a:pPr>
            <a:r>
              <a:rPr lang="en-GB" sz="1800" dirty="0">
                <a:latin typeface="Arial" pitchFamily="34" charset="0"/>
                <a:cs typeface="Arial" pitchFamily="34" charset="0"/>
              </a:rPr>
              <a:t>Manage the full ‘apply, assess, pay and repay’ process for undergraduates in England and Wales</a:t>
            </a:r>
          </a:p>
          <a:p>
            <a:pPr marL="540000" indent="-360000">
              <a:spcBef>
                <a:spcPts val="0"/>
              </a:spcBef>
            </a:pPr>
            <a:endParaRPr lang="en-GB" sz="1800" dirty="0">
              <a:latin typeface="Arial" pitchFamily="34" charset="0"/>
              <a:cs typeface="Arial" pitchFamily="34" charset="0"/>
            </a:endParaRPr>
          </a:p>
          <a:p>
            <a:pPr marL="540000" indent="-360000">
              <a:spcBef>
                <a:spcPts val="0"/>
              </a:spcBef>
            </a:pPr>
            <a:r>
              <a:rPr lang="en-GB" sz="1800" dirty="0">
                <a:latin typeface="Arial" pitchFamily="34" charset="0"/>
                <a:cs typeface="Arial" pitchFamily="34" charset="0"/>
              </a:rPr>
              <a:t>Provide the payment and repayments services for Scotland and Northern Ireland and maintain the assessment systems and portals used for applications and assessments in Northern Ireland</a:t>
            </a:r>
          </a:p>
          <a:p>
            <a:pPr marL="540000" indent="-360000">
              <a:spcBef>
                <a:spcPts val="0"/>
              </a:spcBef>
              <a:buNone/>
            </a:pPr>
            <a:endParaRPr lang="en-GB" sz="1800" dirty="0">
              <a:latin typeface="Arial" pitchFamily="34" charset="0"/>
              <a:cs typeface="Arial" pitchFamily="34" charset="0"/>
            </a:endParaRPr>
          </a:p>
          <a:p>
            <a:pPr marL="540000" indent="-360000">
              <a:spcBef>
                <a:spcPts val="0"/>
              </a:spcBef>
            </a:pPr>
            <a:r>
              <a:rPr lang="en-GB" sz="1800" dirty="0">
                <a:latin typeface="Arial" pitchFamily="34" charset="0"/>
                <a:cs typeface="Arial" pitchFamily="34" charset="0"/>
              </a:rPr>
              <a:t>Manage a range of FE, HE and Postgraduate funding products, targeted support grants and services, tailored to the differing requirements of UK Government Administrations</a:t>
            </a:r>
          </a:p>
          <a:p>
            <a:pPr marL="360000" indent="-360000">
              <a:spcBef>
                <a:spcPts val="0"/>
              </a:spcBef>
            </a:pPr>
            <a:endParaRPr lang="en-GB" sz="1800" dirty="0">
              <a:latin typeface="Arial" pitchFamily="34" charset="0"/>
              <a:cs typeface="Arial" pitchFamily="34" charset="0"/>
            </a:endParaRPr>
          </a:p>
          <a:p>
            <a:pPr marL="360000" indent="-360000">
              <a:spcBef>
                <a:spcPts val="0"/>
              </a:spcBef>
              <a:buNone/>
            </a:pPr>
            <a:r>
              <a:rPr lang="en-GB" sz="1800" dirty="0">
                <a:latin typeface="Arial" pitchFamily="34" charset="0"/>
                <a:cs typeface="Arial" pitchFamily="34" charset="0"/>
              </a:rPr>
              <a:t>The following slides will present a ‘snapshot’ summary of </a:t>
            </a:r>
            <a:r>
              <a:rPr lang="en-GB" sz="1800" b="1" dirty="0">
                <a:latin typeface="Arial" pitchFamily="34" charset="0"/>
                <a:cs typeface="Arial" pitchFamily="34" charset="0"/>
              </a:rPr>
              <a:t>undergraduate</a:t>
            </a:r>
            <a:r>
              <a:rPr lang="en-GB" sz="1800" dirty="0">
                <a:latin typeface="Arial" pitchFamily="34" charset="0"/>
                <a:cs typeface="Arial" pitchFamily="34" charset="0"/>
              </a:rPr>
              <a:t> student finance applications and</a:t>
            </a:r>
          </a:p>
          <a:p>
            <a:pPr marL="360000" indent="-360000">
              <a:spcBef>
                <a:spcPts val="0"/>
              </a:spcBef>
              <a:buNone/>
            </a:pPr>
            <a:r>
              <a:rPr lang="en-GB" sz="1800" dirty="0">
                <a:latin typeface="Arial" pitchFamily="34" charset="0"/>
                <a:cs typeface="Arial" pitchFamily="34" charset="0"/>
              </a:rPr>
              <a:t>provide additional commentary to add context to the figures, processes and SLC messaging</a:t>
            </a:r>
          </a:p>
          <a:p>
            <a:pPr marL="360000" indent="-360000">
              <a:spcBef>
                <a:spcPts val="0"/>
              </a:spcBef>
              <a:buNone/>
            </a:pPr>
            <a:endParaRPr lang="en-GB" sz="1800" dirty="0">
              <a:latin typeface="Arial" pitchFamily="34" charset="0"/>
              <a:cs typeface="Arial" pitchFamily="34" charset="0"/>
            </a:endParaRPr>
          </a:p>
        </p:txBody>
      </p:sp>
      <p:sp>
        <p:nvSpPr>
          <p:cNvPr id="5" name="TextBox 4">
            <a:extLst>
              <a:ext uri="{FF2B5EF4-FFF2-40B4-BE49-F238E27FC236}">
                <a16:creationId xmlns:a16="http://schemas.microsoft.com/office/drawing/2014/main" id="{48470961-0D74-E3C7-1704-7FB7EE7D8EAE}"/>
              </a:ext>
            </a:extLst>
          </p:cNvPr>
          <p:cNvSpPr txBox="1"/>
          <p:nvPr/>
        </p:nvSpPr>
        <p:spPr>
          <a:xfrm>
            <a:off x="290746" y="6271438"/>
            <a:ext cx="10304780" cy="27699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sz="1200" dirty="0">
                <a:solidFill>
                  <a:prstClr val="black"/>
                </a:solidFill>
                <a:latin typeface="Arial" panose="020B0604020202020204" pitchFamily="34" charset="0"/>
                <a:cs typeface="Arial" panose="020B0604020202020204" pitchFamily="34" charset="0"/>
              </a:rPr>
              <a:t>For more information on the roles and responsibilities of SLC go to: </a:t>
            </a:r>
            <a:r>
              <a:rPr lang="en-GB" sz="1200" dirty="0">
                <a:solidFill>
                  <a:prstClr val="black"/>
                </a:solidFill>
                <a:latin typeface="Arial" panose="020B0604020202020204" pitchFamily="34" charset="0"/>
                <a:cs typeface="Arial" panose="020B0604020202020204" pitchFamily="34" charset="0"/>
                <a:hlinkClick r:id="rId3"/>
              </a:rPr>
              <a:t>www.gov.uk/government/organisations/student-loans-company/about</a:t>
            </a:r>
            <a:r>
              <a:rPr lang="en-GB" sz="1200" dirty="0">
                <a:solidFill>
                  <a:prstClr val="black"/>
                </a:solidFill>
                <a:latin typeface="Arial" panose="020B0604020202020204" pitchFamily="34" charset="0"/>
                <a:cs typeface="Arial" panose="020B0604020202020204" pitchFamily="34" charset="0"/>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itle 19">
            <a:extLst>
              <a:ext uri="{FF2B5EF4-FFF2-40B4-BE49-F238E27FC236}">
                <a16:creationId xmlns:a16="http://schemas.microsoft.com/office/drawing/2014/main" id="{06258421-52FE-F4C1-9829-77B274DDD459}"/>
              </a:ext>
            </a:extLst>
          </p:cNvPr>
          <p:cNvSpPr txBox="1">
            <a:spLocks noGrp="1"/>
          </p:cNvSpPr>
          <p:nvPr>
            <p:ph type="title" idx="4294967295"/>
          </p:nvPr>
        </p:nvSpPr>
        <p:spPr>
          <a:xfrm>
            <a:off x="402007" y="145140"/>
            <a:ext cx="9432390"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The Student Loans Company: Application Services</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Tree>
    <p:extLst>
      <p:ext uri="{BB962C8B-B14F-4D97-AF65-F5344CB8AC3E}">
        <p14:creationId xmlns:p14="http://schemas.microsoft.com/office/powerpoint/2010/main" val="3525234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9" name="Title 19">
            <a:extLst>
              <a:ext uri="{FF2B5EF4-FFF2-40B4-BE49-F238E27FC236}">
                <a16:creationId xmlns:a16="http://schemas.microsoft.com/office/drawing/2014/main" id="{520AC21B-F3A9-E149-275D-D99D7CE93A93}"/>
              </a:ext>
            </a:extLst>
          </p:cNvPr>
          <p:cNvSpPr txBox="1">
            <a:spLocks noGrp="1"/>
          </p:cNvSpPr>
          <p:nvPr>
            <p:ph type="title" idx="4294967295"/>
          </p:nvPr>
        </p:nvSpPr>
        <p:spPr>
          <a:xfrm>
            <a:off x="402007" y="145140"/>
            <a:ext cx="8749511"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rPr>
              <a:t>Undergraduate Applications: A National Picture</a:t>
            </a:r>
            <a:endParaRPr kumimoji="0" lang="en" altLang="en" sz="3200" b="0" i="0" u="none" strike="noStrike" kern="0" cap="none" spc="0" normalizeH="0" baseline="0" noProof="0" dirty="0">
              <a:ln>
                <a:noFill/>
              </a:ln>
              <a:solidFill>
                <a:schemeClr val="bg1"/>
              </a:solidFill>
              <a:effectLst/>
              <a:uLnTx/>
              <a:uFillTx/>
              <a:latin typeface="Helvetica" panose="020B0604020202030204" pitchFamily="34" charset="0"/>
              <a:ea typeface="+mn-ea"/>
              <a:cs typeface="+mn-cs"/>
            </a:endParaRPr>
          </a:p>
        </p:txBody>
      </p:sp>
      <p:sp>
        <p:nvSpPr>
          <p:cNvPr id="7" name="Content Placeholder 2">
            <a:extLst>
              <a:ext uri="{FF2B5EF4-FFF2-40B4-BE49-F238E27FC236}">
                <a16:creationId xmlns:a16="http://schemas.microsoft.com/office/drawing/2014/main" id="{708DE985-C3EC-0F7F-DEDD-3FA8CB845ABD}"/>
              </a:ext>
            </a:extLst>
          </p:cNvPr>
          <p:cNvSpPr txBox="1">
            <a:spLocks/>
          </p:cNvSpPr>
          <p:nvPr/>
        </p:nvSpPr>
        <p:spPr>
          <a:xfrm>
            <a:off x="287867" y="1451276"/>
            <a:ext cx="11036625" cy="8159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lang="en-GB" sz="1800" dirty="0">
                <a:solidFill>
                  <a:prstClr val="black"/>
                </a:solidFill>
                <a:latin typeface="Arial" pitchFamily="34" charset="0"/>
                <a:cs typeface="Arial" pitchFamily="34" charset="0"/>
              </a:rPr>
              <a:t>Each academic year, SLC will receive, assess and process </a:t>
            </a:r>
            <a:r>
              <a:rPr lang="en-GB" sz="1800" b="1" dirty="0">
                <a:solidFill>
                  <a:prstClr val="black"/>
                </a:solidFill>
                <a:latin typeface="Arial" pitchFamily="34" charset="0"/>
                <a:cs typeface="Arial" pitchFamily="34" charset="0"/>
              </a:rPr>
              <a:t>over 1.5 million applications </a:t>
            </a:r>
            <a:r>
              <a:rPr lang="en-GB" sz="1800" dirty="0">
                <a:solidFill>
                  <a:prstClr val="black"/>
                </a:solidFill>
                <a:latin typeface="Arial" pitchFamily="34" charset="0"/>
                <a:cs typeface="Arial" pitchFamily="34" charset="0"/>
              </a:rPr>
              <a:t>for full-time and</a:t>
            </a:r>
          </a:p>
          <a:p>
            <a:pPr marL="360000" marR="0" lvl="0" indent="-360000" algn="l" defTabSz="914400" rtl="0" eaLnBrk="1" fontAlgn="base" latinLnBrk="0" hangingPunct="1">
              <a:lnSpc>
                <a:spcPct val="100000"/>
              </a:lnSpc>
              <a:spcBef>
                <a:spcPts val="0"/>
              </a:spcBef>
              <a:spcAft>
                <a:spcPts val="0"/>
              </a:spcAft>
              <a:buClrTx/>
              <a:buSzTx/>
              <a:buFont typeface="Arial" pitchFamily="34" charset="0"/>
              <a:buNone/>
              <a:tabLst/>
              <a:defRPr/>
            </a:pPr>
            <a:r>
              <a:rPr lang="en-GB" sz="1800" dirty="0">
                <a:solidFill>
                  <a:prstClr val="black"/>
                </a:solidFill>
                <a:latin typeface="Arial" pitchFamily="34" charset="0"/>
                <a:cs typeface="Arial" pitchFamily="34" charset="0"/>
              </a:rPr>
              <a:t>part-time undergraduate student finance products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p:txBody>
      </p:sp>
      <p:graphicFrame>
        <p:nvGraphicFramePr>
          <p:cNvPr id="4" name="Table 3">
            <a:extLst>
              <a:ext uri="{FF2B5EF4-FFF2-40B4-BE49-F238E27FC236}">
                <a16:creationId xmlns:a16="http://schemas.microsoft.com/office/drawing/2014/main" id="{D9A3C06C-585D-4F05-190A-3F9C347AE9AB}"/>
              </a:ext>
            </a:extLst>
          </p:cNvPr>
          <p:cNvGraphicFramePr>
            <a:graphicFrameLocks noGrp="1"/>
          </p:cNvGraphicFramePr>
          <p:nvPr>
            <p:extLst>
              <p:ext uri="{D42A27DB-BD31-4B8C-83A1-F6EECF244321}">
                <p14:modId xmlns:p14="http://schemas.microsoft.com/office/powerpoint/2010/main" val="993382414"/>
              </p:ext>
            </p:extLst>
          </p:nvPr>
        </p:nvGraphicFramePr>
        <p:xfrm>
          <a:off x="7498443" y="2584337"/>
          <a:ext cx="4149976" cy="338211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0195">
                  <a:extLst>
                    <a:ext uri="{9D8B030D-6E8A-4147-A177-3AD203B41FA5}">
                      <a16:colId xmlns:a16="http://schemas.microsoft.com/office/drawing/2014/main" val="1248385037"/>
                    </a:ext>
                  </a:extLst>
                </a:gridCol>
                <a:gridCol w="1443406">
                  <a:extLst>
                    <a:ext uri="{9D8B030D-6E8A-4147-A177-3AD203B41FA5}">
                      <a16:colId xmlns:a16="http://schemas.microsoft.com/office/drawing/2014/main" val="1585119419"/>
                    </a:ext>
                  </a:extLst>
                </a:gridCol>
                <a:gridCol w="1496375">
                  <a:extLst>
                    <a:ext uri="{9D8B030D-6E8A-4147-A177-3AD203B41FA5}">
                      <a16:colId xmlns:a16="http://schemas.microsoft.com/office/drawing/2014/main" val="3349926981"/>
                    </a:ext>
                  </a:extLst>
                </a:gridCol>
              </a:tblGrid>
              <a:tr h="886800">
                <a:tc>
                  <a:txBody>
                    <a:bodyPr/>
                    <a:lstStyle/>
                    <a:p>
                      <a:pPr algn="ctr"/>
                      <a:r>
                        <a:rPr lang="en-GB" sz="1600" b="0" dirty="0">
                          <a:latin typeface="Arial" panose="020B0604020202020204" pitchFamily="34" charset="0"/>
                          <a:cs typeface="Arial" panose="020B0604020202020204" pitchFamily="34" charset="0"/>
                        </a:rPr>
                        <a:t>Academic</a:t>
                      </a:r>
                    </a:p>
                    <a:p>
                      <a:pPr algn="ctr"/>
                      <a:r>
                        <a:rPr lang="en-GB" sz="1600" b="0" dirty="0">
                          <a:latin typeface="Arial" panose="020B0604020202020204" pitchFamily="34" charset="0"/>
                          <a:cs typeface="Arial" panose="020B0604020202020204" pitchFamily="34" charset="0"/>
                        </a:rPr>
                        <a:t>Year</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Full-Time</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Part-Time</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07160009"/>
                  </a:ext>
                </a:extLst>
              </a:tr>
              <a:tr h="831773">
                <a:tc>
                  <a:txBody>
                    <a:bodyPr/>
                    <a:lstStyle/>
                    <a:p>
                      <a:pPr algn="ctr"/>
                      <a:r>
                        <a:rPr lang="en-GB" sz="1600" b="0" dirty="0">
                          <a:solidFill>
                            <a:schemeClr val="bg1"/>
                          </a:solidFill>
                          <a:latin typeface="Arial" panose="020B0604020202020204" pitchFamily="34" charset="0"/>
                          <a:cs typeface="Arial" panose="020B0604020202020204" pitchFamily="34" charset="0"/>
                        </a:rPr>
                        <a:t>22/23</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1,414,899</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106,047</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3478011"/>
                  </a:ext>
                </a:extLst>
              </a:tr>
              <a:tr h="831773">
                <a:tc>
                  <a:txBody>
                    <a:bodyPr/>
                    <a:lstStyle/>
                    <a:p>
                      <a:pPr algn="ctr"/>
                      <a:r>
                        <a:rPr lang="en-GB" sz="1600" b="0" dirty="0">
                          <a:solidFill>
                            <a:schemeClr val="bg1"/>
                          </a:solidFill>
                          <a:latin typeface="Arial" panose="020B0604020202020204" pitchFamily="34" charset="0"/>
                          <a:cs typeface="Arial" panose="020B0604020202020204" pitchFamily="34" charset="0"/>
                        </a:rPr>
                        <a:t>23/24</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1,410,721</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latin typeface="Arial" panose="020B0604020202020204" pitchFamily="34" charset="0"/>
                          <a:cs typeface="Arial" panose="020B0604020202020204" pitchFamily="34" charset="0"/>
                        </a:rPr>
                        <a:t>106,669</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490073"/>
                  </a:ext>
                </a:extLst>
              </a:tr>
              <a:tr h="831773">
                <a:tc>
                  <a:txBody>
                    <a:bodyPr/>
                    <a:lstStyle/>
                    <a:p>
                      <a:pPr algn="ctr"/>
                      <a:r>
                        <a:rPr lang="en-GB" sz="1600" b="0" dirty="0">
                          <a:solidFill>
                            <a:schemeClr val="bg1"/>
                          </a:solidFill>
                          <a:latin typeface="Arial" panose="020B0604020202020204" pitchFamily="34" charset="0"/>
                          <a:cs typeface="Arial" panose="020B0604020202020204" pitchFamily="34" charset="0"/>
                        </a:rPr>
                        <a:t>24/25</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b="0" dirty="0">
                          <a:latin typeface="Arial" panose="020B0604020202020204" pitchFamily="34" charset="0"/>
                          <a:cs typeface="Arial" panose="020B0604020202020204" pitchFamily="34" charset="0"/>
                        </a:rPr>
                        <a:t>1,399,576</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b="0" dirty="0">
                          <a:latin typeface="Arial" panose="020B0604020202020204" pitchFamily="34" charset="0"/>
                          <a:cs typeface="Arial" panose="020B0604020202020204" pitchFamily="34" charset="0"/>
                        </a:rPr>
                        <a:t>112,831</a:t>
                      </a:r>
                    </a:p>
                  </a:txBody>
                  <a:tcPr marL="89210" marR="89210" marT="44605" marB="446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4726522"/>
                  </a:ext>
                </a:extLst>
              </a:tr>
            </a:tbl>
          </a:graphicData>
        </a:graphic>
      </p:graphicFrame>
      <p:sp>
        <p:nvSpPr>
          <p:cNvPr id="6" name="TextBox 5">
            <a:extLst>
              <a:ext uri="{FF2B5EF4-FFF2-40B4-BE49-F238E27FC236}">
                <a16:creationId xmlns:a16="http://schemas.microsoft.com/office/drawing/2014/main" id="{A449054E-B882-F41A-ED24-F9FE3C4EEBAD}"/>
              </a:ext>
            </a:extLst>
          </p:cNvPr>
          <p:cNvSpPr txBox="1"/>
          <p:nvPr/>
        </p:nvSpPr>
        <p:spPr>
          <a:xfrm>
            <a:off x="7802982" y="6468004"/>
            <a:ext cx="417102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data YoY comparison (As of </a:t>
            </a:r>
            <a:r>
              <a:rPr lang="en-GB" sz="1100" dirty="0">
                <a:solidFill>
                  <a:prstClr val="black"/>
                </a:solidFill>
                <a:latin typeface="Arial" panose="020B0604020202020204" pitchFamily="34" charset="0"/>
                <a:cs typeface="Arial" panose="020B0604020202020204" pitchFamily="34" charset="0"/>
              </a:rPr>
              <a:t>31</a:t>
            </a:r>
            <a:r>
              <a:rPr lang="en-GB" sz="1100" baseline="30000" dirty="0">
                <a:solidFill>
                  <a:prstClr val="black"/>
                </a:solidFill>
                <a:latin typeface="Arial" panose="020B0604020202020204" pitchFamily="34" charset="0"/>
                <a:cs typeface="Arial" panose="020B0604020202020204" pitchFamily="34" charset="0"/>
              </a:rPr>
              <a:t>st</a:t>
            </a:r>
            <a:r>
              <a:rPr lang="en-GB" sz="1100" dirty="0">
                <a:solidFill>
                  <a:prstClr val="black"/>
                </a:solidFill>
                <a:latin typeface="Arial" panose="020B0604020202020204" pitchFamily="34" charset="0"/>
                <a:cs typeface="Arial" panose="020B0604020202020204" pitchFamily="34" charset="0"/>
              </a:rPr>
              <a:t> March 2025</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B9804F26-2E19-98CA-A5E6-1F4CDCF60611}"/>
              </a:ext>
            </a:extLst>
          </p:cNvPr>
          <p:cNvPicPr>
            <a:picLocks noChangeAspect="1"/>
          </p:cNvPicPr>
          <p:nvPr/>
        </p:nvPicPr>
        <p:blipFill>
          <a:blip r:embed="rId3"/>
          <a:stretch>
            <a:fillRect/>
          </a:stretch>
        </p:blipFill>
        <p:spPr>
          <a:xfrm>
            <a:off x="543581" y="2584337"/>
            <a:ext cx="6261311" cy="3382119"/>
          </a:xfrm>
          <a:prstGeom prst="rect">
            <a:avLst/>
          </a:prstGeom>
        </p:spPr>
      </p:pic>
    </p:spTree>
    <p:extLst>
      <p:ext uri="{BB962C8B-B14F-4D97-AF65-F5344CB8AC3E}">
        <p14:creationId xmlns:p14="http://schemas.microsoft.com/office/powerpoint/2010/main" val="2108662313"/>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IMING" val="|6.8|3.7|2.9|4.1"/>
</p:tagLst>
</file>

<file path=ppt/tags/tag2.xml><?xml version="1.0" encoding="utf-8"?>
<p:tagLst xmlns:a="http://schemas.openxmlformats.org/drawingml/2006/main" xmlns:r="http://schemas.openxmlformats.org/officeDocument/2006/relationships" xmlns:p="http://schemas.openxmlformats.org/presentationml/2006/main">
  <p:tag name="TIMING" val="|6.8"/>
</p:tagLst>
</file>

<file path=ppt/tags/tag3.xml><?xml version="1.0" encoding="utf-8"?>
<p:tagLst xmlns:a="http://schemas.openxmlformats.org/drawingml/2006/main" xmlns:r="http://schemas.openxmlformats.org/officeDocument/2006/relationships" xmlns:p="http://schemas.openxmlformats.org/presentationml/2006/main">
  <p:tag name="TIMING" val="|6.8"/>
</p:tagLst>
</file>

<file path=ppt/tags/tag4.xml><?xml version="1.0" encoding="utf-8"?>
<p:tagLst xmlns:a="http://schemas.openxmlformats.org/drawingml/2006/main" xmlns:r="http://schemas.openxmlformats.org/officeDocument/2006/relationships" xmlns:p="http://schemas.openxmlformats.org/presentationml/2006/main">
  <p:tag name="TIMING" val="|9.6"/>
</p:tagLst>
</file>

<file path=ppt/tags/tag5.xml><?xml version="1.0" encoding="utf-8"?>
<p:tagLst xmlns:a="http://schemas.openxmlformats.org/drawingml/2006/main" xmlns:r="http://schemas.openxmlformats.org/officeDocument/2006/relationships" xmlns:p="http://schemas.openxmlformats.org/presentationml/2006/main">
  <p:tag name="TIMING" val="|10.3"/>
</p:tagLst>
</file>

<file path=ppt/theme/theme1.xml><?xml version="1.0" encoding="utf-8"?>
<a:theme xmlns:a="http://schemas.openxmlformats.org/drawingml/2006/main" name="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59568</TotalTime>
  <Words>6897</Words>
  <Application>Microsoft Office PowerPoint</Application>
  <PresentationFormat>Widescreen</PresentationFormat>
  <Paragraphs>834</Paragraphs>
  <Slides>42</Slides>
  <Notes>36</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42</vt:i4>
      </vt:variant>
    </vt:vector>
  </HeadingPairs>
  <TitlesOfParts>
    <vt:vector size="59" baseType="lpstr">
      <vt:lpstr>ＭＳ Ｐゴシック</vt:lpstr>
      <vt:lpstr>Arial</vt:lpstr>
      <vt:lpstr>Calibri</vt:lpstr>
      <vt:lpstr>GDS Transport</vt:lpstr>
      <vt:lpstr>Graphik</vt:lpstr>
      <vt:lpstr>Helvetica</vt:lpstr>
      <vt:lpstr>Helvetica Neue</vt:lpstr>
      <vt:lpstr>open sans</vt:lpstr>
      <vt:lpstr>Roboto Slab</vt:lpstr>
      <vt:lpstr>PWC001_PowerPoint_Template_Final_150831_5b</vt:lpstr>
      <vt:lpstr>Custom Design</vt:lpstr>
      <vt:lpstr>1_Custom Design</vt:lpstr>
      <vt:lpstr>2_Custom Design</vt:lpstr>
      <vt:lpstr>3_Custom Design</vt:lpstr>
      <vt:lpstr>5_Custom Design</vt:lpstr>
      <vt:lpstr>4_Custom Design</vt:lpstr>
      <vt:lpstr>6_Custom Design</vt:lpstr>
      <vt:lpstr>Student Loan Applications  SLC - Student Finance: Get ready for the launch </vt:lpstr>
      <vt:lpstr>Session Content </vt:lpstr>
      <vt:lpstr>Student Finance Facts and Figures  Loan Balance and Payments</vt:lpstr>
      <vt:lpstr>Student Loans: Outstanding Overall Balance</vt:lpstr>
      <vt:lpstr>Student Loans: Outstanding Balance Facts</vt:lpstr>
      <vt:lpstr>Student Loans: Overpayment Summary</vt:lpstr>
      <vt:lpstr>Student Loan Applications  National and Regional Figures</vt:lpstr>
      <vt:lpstr>The Student Loans Company: Application Services</vt:lpstr>
      <vt:lpstr>Undergraduate Applications: A National Picture</vt:lpstr>
      <vt:lpstr>Undergraduate Applications: New and Continuing</vt:lpstr>
      <vt:lpstr>Undergraduate Applications: Regional Focus</vt:lpstr>
      <vt:lpstr>Undergraduate Applications: Regional Engagement</vt:lpstr>
      <vt:lpstr>Student Loan Applications  Deadlines and Submission Monitoring</vt:lpstr>
      <vt:lpstr>Application Submission: Student Messages</vt:lpstr>
      <vt:lpstr>Application Submission: Deadline Dates</vt:lpstr>
      <vt:lpstr>Application Submission: On-Time AY 2024/25</vt:lpstr>
      <vt:lpstr>Application Submission: Post-Deadline</vt:lpstr>
      <vt:lpstr>Application Submission: Year-on-Year Comparison</vt:lpstr>
      <vt:lpstr>Application Submission: Forecasts and Tracking</vt:lpstr>
      <vt:lpstr>Student Loan Applications  Category Specific Numbers and Messages</vt:lpstr>
      <vt:lpstr>Category Specific Applications</vt:lpstr>
      <vt:lpstr>Grants for Dependants’ Applications</vt:lpstr>
      <vt:lpstr>Disabled Students’ Allowance Applications</vt:lpstr>
      <vt:lpstr>DSA Applications: Year-on-Year Comparison</vt:lpstr>
      <vt:lpstr>DSA Support: Guidance and Resources</vt:lpstr>
      <vt:lpstr>Care Leaver Applications</vt:lpstr>
      <vt:lpstr>Care Leaver Applications: Year-on-Year Comparison</vt:lpstr>
      <vt:lpstr>Estranged Student Applications: Year-on-Year </vt:lpstr>
      <vt:lpstr>Residency Status Applications </vt:lpstr>
      <vt:lpstr> Student Age at Start of Academic Year</vt:lpstr>
      <vt:lpstr> Student Age at Start of Academic Year</vt:lpstr>
      <vt:lpstr>Student Loan Applications  Supporting Guidance and Resources</vt:lpstr>
      <vt:lpstr>Higher Education in the Spotlight</vt:lpstr>
      <vt:lpstr>Understanding Student Loans</vt:lpstr>
      <vt:lpstr>SFE Full-Time Applications: Student Resources</vt:lpstr>
      <vt:lpstr>SFE Full-Time Applications: Late Application Support</vt:lpstr>
      <vt:lpstr>SFE Applications: Sponsor Resources</vt:lpstr>
      <vt:lpstr>SFE Applications: Eligibility Guidance</vt:lpstr>
      <vt:lpstr>Student Finance Information: Other Domiciles</vt:lpstr>
      <vt:lpstr>Student Money Management: Useful Information</vt:lpstr>
      <vt:lpstr>Questions or Comments</vt:lpstr>
      <vt:lpstr>Stephen Jones &amp; Stacey-May Fox Funding Information Services Account Manager Stephen_jones@slc.co.uk Stacey-May_Fox@slc.co.uk  www.gov.uk/slc   </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Ben Clayton</dc:creator>
  <cp:lastModifiedBy>Stacey-May Fox</cp:lastModifiedBy>
  <cp:revision>1028</cp:revision>
  <dcterms:created xsi:type="dcterms:W3CDTF">2017-07-10T18:50:46Z</dcterms:created>
  <dcterms:modified xsi:type="dcterms:W3CDTF">2025-04-09T10:10:57Z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a6745fb-3f26-4c57-86f8-58701135f02c_Enabled">
    <vt:lpwstr>true</vt:lpwstr>
  </property>
  <property fmtid="{D5CDD505-2E9C-101B-9397-08002B2CF9AE}" pid="3" name="MSIP_Label_aa6745fb-3f26-4c57-86f8-58701135f02c_SetDate">
    <vt:lpwstr>2024-05-07T18:31:53Z</vt:lpwstr>
  </property>
  <property fmtid="{D5CDD505-2E9C-101B-9397-08002B2CF9AE}" pid="4" name="MSIP_Label_aa6745fb-3f26-4c57-86f8-58701135f02c_Method">
    <vt:lpwstr>Privileged</vt:lpwstr>
  </property>
  <property fmtid="{D5CDD505-2E9C-101B-9397-08002B2CF9AE}" pid="5" name="MSIP_Label_aa6745fb-3f26-4c57-86f8-58701135f02c_Name">
    <vt:lpwstr>NO MARKING (PUBLIC)</vt:lpwstr>
  </property>
  <property fmtid="{D5CDD505-2E9C-101B-9397-08002B2CF9AE}" pid="6" name="MSIP_Label_aa6745fb-3f26-4c57-86f8-58701135f02c_SiteId">
    <vt:lpwstr>4c6898a9-8fca-42f9-aa92-82cb3e252bc6</vt:lpwstr>
  </property>
  <property fmtid="{D5CDD505-2E9C-101B-9397-08002B2CF9AE}" pid="7" name="MSIP_Label_aa6745fb-3f26-4c57-86f8-58701135f02c_ActionId">
    <vt:lpwstr>38287571-2a95-4f2f-bcd0-0f7d3e1dc9a3</vt:lpwstr>
  </property>
  <property fmtid="{D5CDD505-2E9C-101B-9397-08002B2CF9AE}" pid="8" name="MSIP_Label_aa6745fb-3f26-4c57-86f8-58701135f02c_ContentBits">
    <vt:lpwstr>0</vt:lpwstr>
  </property>
</Properties>
</file>