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256" r:id="rId2"/>
    <p:sldId id="287" r:id="rId3"/>
    <p:sldId id="285" r:id="rId4"/>
    <p:sldId id="295" r:id="rId5"/>
    <p:sldId id="293" r:id="rId6"/>
    <p:sldId id="258" r:id="rId7"/>
    <p:sldId id="274" r:id="rId8"/>
    <p:sldId id="261" r:id="rId9"/>
    <p:sldId id="259" r:id="rId10"/>
    <p:sldId id="260" r:id="rId11"/>
    <p:sldId id="277" r:id="rId12"/>
    <p:sldId id="264" r:id="rId13"/>
    <p:sldId id="289" r:id="rId14"/>
    <p:sldId id="290" r:id="rId15"/>
    <p:sldId id="291" r:id="rId16"/>
    <p:sldId id="294" r:id="rId17"/>
    <p:sldId id="267" r:id="rId18"/>
    <p:sldId id="269" r:id="rId19"/>
    <p:sldId id="275" r:id="rId20"/>
    <p:sldId id="270" r:id="rId21"/>
    <p:sldId id="266" r:id="rId22"/>
    <p:sldId id="268" r:id="rId23"/>
    <p:sldId id="271" r:id="rId24"/>
    <p:sldId id="276" r:id="rId25"/>
    <p:sldId id="272" r:id="rId26"/>
    <p:sldId id="273" r:id="rId27"/>
    <p:sldId id="263" r:id="rId28"/>
    <p:sldId id="279" r:id="rId29"/>
    <p:sldId id="296" r:id="rId30"/>
    <p:sldId id="278" r:id="rId31"/>
    <p:sldId id="280" r:id="rId32"/>
    <p:sldId id="262" r:id="rId33"/>
    <p:sldId id="282" r:id="rId34"/>
    <p:sldId id="283" r:id="rId35"/>
    <p:sldId id="292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972" autoAdjust="0"/>
    <p:restoredTop sz="75180" autoAdjust="0"/>
  </p:normalViewPr>
  <p:slideViewPr>
    <p:cSldViewPr snapToGrid="0">
      <p:cViewPr varScale="1">
        <p:scale>
          <a:sx n="80" d="100"/>
          <a:sy n="80" d="100"/>
        </p:scale>
        <p:origin x="142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74985735478717"/>
          <c:y val="2.6853467836277817E-2"/>
          <c:w val="0.85518734071284552"/>
          <c:h val="0.888201470952173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University accommodation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Sheet1!$B$2</c:f>
              <c:numCache>
                <c:formatCode>"£"#,##0_);[Red]\("£"#,##0\)</c:formatCode>
                <c:ptCount val="1"/>
                <c:pt idx="0">
                  <c:v>596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64C-4D12-8169-7D7D6C0E4E4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Private halls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Sheet1!$C$2</c:f>
              <c:numCache>
                <c:formatCode>"£"#,##0_);[Red]\("£"#,##0\)</c:formatCode>
                <c:ptCount val="1"/>
                <c:pt idx="0">
                  <c:v>613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64C-4D12-8169-7D7D6C0E4E4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Private landlord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Category 1</c:v>
                </c:pt>
              </c:strCache>
            </c:strRef>
          </c:cat>
          <c:val>
            <c:numRef>
              <c:f>Sheet1!$D$2</c:f>
              <c:numCache>
                <c:formatCode>"£"#,##0_);[Red]\("£"#,##0\)</c:formatCode>
                <c:ptCount val="1"/>
                <c:pt idx="0">
                  <c:v>525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64C-4D12-8169-7D7D6C0E4E4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842405807"/>
        <c:axId val="1330935776"/>
      </c:barChart>
      <c:catAx>
        <c:axId val="1842405807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1330935776"/>
        <c:crosses val="autoZero"/>
        <c:auto val="1"/>
        <c:lblAlgn val="ctr"/>
        <c:lblOffset val="100"/>
        <c:noMultiLvlLbl val="0"/>
      </c:catAx>
      <c:valAx>
        <c:axId val="1330935776"/>
        <c:scaling>
          <c:orientation val="minMax"/>
          <c:min val="4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&quot;£&quot;#,##0_);[Red]\(&quot;£&quot;#,##0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42405807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796CC-ADFC-43C4-A641-1B77F0A5A124}" type="datetimeFigureOut">
              <a:rPr lang="en-GB" smtClean="0"/>
              <a:t>21/08/2024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7DC175-66E3-4E9D-9371-6F8E35D8EC0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4673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1910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2301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20000"/>
              </a:lnSpc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4233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08330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0264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9705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149434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87214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900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88167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221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51549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2439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74810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53444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13925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36965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6783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40984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94239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2039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04202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96802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286776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93654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7354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23926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544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66760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87239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87DC175-66E3-4E9D-9371-6F8E35D8EC0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80386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70D55-DE04-2EA0-4DC0-3CE5693E3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F7E92-2CCA-89C7-08E1-12241FA21B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AEFD0C-211F-28BD-0997-A24984AAA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39F959-2017-9C79-90E2-A534DBEFE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ADD90F-F4B9-ED13-90AF-3AE454915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755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16D5F-7A0F-A9AF-4230-4086769D06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F6C781-8C1B-928B-9638-09A9F7C76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A4EE99-29BE-19CD-FF56-5ECAC956C5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B8DD2E-6067-C4EA-9133-59C4B78537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8C5B9B-0406-A171-ADAD-5075071F8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105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99B01BF-DA7F-A7F1-E161-EF49A8AE0B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DB4AFA-5C17-F7FA-B2ED-ECE9176841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AC8D4-5089-690D-664B-68FC38A83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622B94-9C22-B218-C81D-98C4258ED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8AC9E2-D3C2-4B80-7CB4-36138B337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201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D3DD8-904C-0B35-AB41-7C78E781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792D1F-7AD5-1493-23C9-23820FF5FE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DC3A90-E2E3-CFA3-0571-80842D95C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AF73D5-E04C-3AA7-F3C0-057A48DDD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5D8560-5C2A-6520-F09D-C9D6EA4A4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655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50CAD-F49B-B915-5324-5558D06FF9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1AA75D-92AB-FAA3-49F1-0120C5F751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51F5B-4856-3747-371B-526E45FFDF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0E9D97-EB5C-6163-E83F-BAF134A10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200A38-3B28-CE87-F236-55363E60E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421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6B635-D10B-93A9-EE11-4232243CB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22E125-710D-79DF-0955-C73AF72C4C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FE002-88A3-D72E-9A99-DB094C4208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672865-9BBD-F3B5-4594-1C8C45CE4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1B7304-6EE9-A72D-9965-3B39BCE5A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1EFDDB-3158-F9B8-76B1-59E4228BC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262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9181F7-2201-9A00-CB8A-BE1D7B5B6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A5D1ED-2931-F2DF-B3F8-1E5967AB51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A6413B-3ED2-0BD0-F5C3-F2F6F06C5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C40CCD-0B0A-9AD7-30F8-F5630E08AF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6A3D69-C6BC-C361-94DA-453E0CAFB81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1743CF-A683-4CD2-61B2-8C35D583F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84AC01-E95B-92C9-36E5-153F02BF98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2AAD050-E010-4B19-4B54-1ECAAECE4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36773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7BDF9-761C-5A13-EA66-9CE1DE7F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4517E9-9BCA-88B0-7CF1-1A012EA13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5ED75D9-1022-866F-A144-F4053F88B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838B3A-C204-535C-A727-3DADFA4A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300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16DB5E-C4C0-7549-CD92-58D798C8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93AB3C-0E6B-BE32-DACA-CCADE5C26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ACA74-A164-F230-B932-EC9266144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39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CBA59-A899-C7DD-A7F4-47261667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0A4EEE-1261-6EFB-8536-C6C8C147D3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808D3E-45A6-1B0F-1224-34EEF10DD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C30D9F-55B2-DD6D-AF63-814DF2E9E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46ED3A-7E19-1147-3279-3B86819A4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9649B0-9DF2-0675-0CFF-4825E4975F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6602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833A3-98AF-073B-5337-9171C891B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A27DF62-88A0-C36A-87D0-1D398D1FD0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C029DE-22D9-97C5-731D-BF0FE70541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371A77-D381-BF72-D318-7955974E8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7DD457-3537-0E2F-A409-32CCA3AAD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0643BB-A727-7BF1-564F-0BA677CD05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33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D8D4407-7BFE-1CE5-AD29-2A252A60B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D9057D-1B80-B629-3C2D-1E1FEFEBE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45D51-4A38-BBE8-F136-51DC41BFE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0B545C-32B0-2272-4361-4113B2DB0E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CBB97E-73B2-A757-1BD8-9716789CB7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054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bcu.ac.uk/student-info/finance/student-living-costs" TargetMode="Externa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agram.com/kingsmoneymentors/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vethestudent.org/money/surveys/student-money-survey-2023-results.html" TargetMode="External"/><Relationship Id="rId5" Type="http://schemas.openxmlformats.org/officeDocument/2006/relationships/hyperlink" Target="https://www.savethestudent.org/money/surveys/national-student-accommodation-survey-2024.html" TargetMode="External"/><Relationship Id="rId4" Type="http://schemas.openxmlformats.org/officeDocument/2006/relationships/hyperlink" Target="https://www.natwest.com/life-moments/students-and-graduates/student-living-index.htm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hyperlink" Target="https://www.nasma.org.uk/nasma-campaign-2024-preparing-our-students-for-success-with-pre-entry-financial-education/" TargetMode="Externa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.emf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hyperlink" Target="https://www.savethestudent.org/money/surveys/student-money-survey-2023-results.html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4.wdp"/><Relationship Id="rId18" Type="http://schemas.openxmlformats.org/officeDocument/2006/relationships/image" Target="../media/image29.png"/><Relationship Id="rId26" Type="http://schemas.openxmlformats.org/officeDocument/2006/relationships/image" Target="../media/image33.png"/><Relationship Id="rId3" Type="http://schemas.openxmlformats.org/officeDocument/2006/relationships/image" Target="../media/image22.png"/><Relationship Id="rId21" Type="http://schemas.microsoft.com/office/2007/relationships/hdphoto" Target="../media/hdphoto8.wdp"/><Relationship Id="rId7" Type="http://schemas.microsoft.com/office/2007/relationships/hdphoto" Target="../media/hdphoto1.wdp"/><Relationship Id="rId12" Type="http://schemas.openxmlformats.org/officeDocument/2006/relationships/image" Target="../media/image26.png"/><Relationship Id="rId17" Type="http://schemas.microsoft.com/office/2007/relationships/hdphoto" Target="../media/hdphoto6.wdp"/><Relationship Id="rId25" Type="http://schemas.microsoft.com/office/2007/relationships/hdphoto" Target="../media/hdphoto10.wdp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28.png"/><Relationship Id="rId20" Type="http://schemas.openxmlformats.org/officeDocument/2006/relationships/image" Target="../media/image30.png"/><Relationship Id="rId29" Type="http://schemas.microsoft.com/office/2007/relationships/hdphoto" Target="../media/hdphoto12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microsoft.com/office/2007/relationships/hdphoto" Target="../media/hdphoto3.wdp"/><Relationship Id="rId24" Type="http://schemas.openxmlformats.org/officeDocument/2006/relationships/image" Target="../media/image32.png"/><Relationship Id="rId5" Type="http://schemas.openxmlformats.org/officeDocument/2006/relationships/hyperlink" Target="https://www.nasma.org.uk/nasma-campaign-2024-preparing-our-students-for-success-with-pre-entry-financial-education/" TargetMode="External"/><Relationship Id="rId15" Type="http://schemas.microsoft.com/office/2007/relationships/hdphoto" Target="../media/hdphoto5.wdp"/><Relationship Id="rId23" Type="http://schemas.microsoft.com/office/2007/relationships/hdphoto" Target="../media/hdphoto9.wdp"/><Relationship Id="rId28" Type="http://schemas.openxmlformats.org/officeDocument/2006/relationships/image" Target="../media/image34.png"/><Relationship Id="rId10" Type="http://schemas.openxmlformats.org/officeDocument/2006/relationships/image" Target="../media/image25.png"/><Relationship Id="rId19" Type="http://schemas.microsoft.com/office/2007/relationships/hdphoto" Target="../media/hdphoto7.wdp"/><Relationship Id="rId4" Type="http://schemas.openxmlformats.org/officeDocument/2006/relationships/image" Target="../media/image2.emf"/><Relationship Id="rId9" Type="http://schemas.microsoft.com/office/2007/relationships/hdphoto" Target="../media/hdphoto2.wdp"/><Relationship Id="rId14" Type="http://schemas.openxmlformats.org/officeDocument/2006/relationships/image" Target="../media/image27.png"/><Relationship Id="rId22" Type="http://schemas.openxmlformats.org/officeDocument/2006/relationships/image" Target="../media/image31.png"/><Relationship Id="rId27" Type="http://schemas.microsoft.com/office/2007/relationships/hdphoto" Target="../media/hdphoto11.wdp"/><Relationship Id="rId30" Type="http://schemas.openxmlformats.org/officeDocument/2006/relationships/hyperlink" Target="https://www.savethestudent.org/money/surveys/student-money-survey-2023-results.htm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7" Type="http://schemas.openxmlformats.org/officeDocument/2006/relationships/hyperlink" Target="https://www.instagram.com/staffsuni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avethestudent.org/money/surveys/student-money-survey-2023-results.html" TargetMode="External"/><Relationship Id="rId5" Type="http://schemas.microsoft.com/office/2007/relationships/hdphoto" Target="../media/hdphoto13.wdp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emf"/><Relationship Id="rId2" Type="http://schemas.openxmlformats.org/officeDocument/2006/relationships/video" Target="https://www.youtube.com/embed/XisU0TsYFLg?feature=oembed" TargetMode="External"/><Relationship Id="rId1" Type="http://schemas.openxmlformats.org/officeDocument/2006/relationships/video" Target="https://www.youtube.com/embed/-CwVPeRSf8Q?feature=oembed" TargetMode="External"/><Relationship Id="rId6" Type="http://schemas.openxmlformats.org/officeDocument/2006/relationships/hyperlink" Target="https://pixabay.com/en/lcd-monitor-screen-flat-display-2059995/" TargetMode="External"/><Relationship Id="rId11" Type="http://schemas.openxmlformats.org/officeDocument/2006/relationships/hyperlink" Target="https://www.youtube.com/watch?v=XisU0TsYFLg&amp;t=2s" TargetMode="External"/><Relationship Id="rId5" Type="http://schemas.openxmlformats.org/officeDocument/2006/relationships/image" Target="../media/image36.png"/><Relationship Id="rId10" Type="http://schemas.openxmlformats.org/officeDocument/2006/relationships/hyperlink" Target="https://www.youtube.com/watch?v=-CwVPeRSf8Q&amp;t=2s" TargetMode="External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hyperlink" Target="https://www.savethestudent.org/money/surveys/national-student-accommodation-survey-2024.html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sma.org.uk/nasma-campaign-2024-preparing-our-students-for-success-with-pre-entry-financial-education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.em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business.blackbullion.com/download/student-money-wellbeing-2024/" TargetMode="External"/><Relationship Id="rId4" Type="http://schemas.openxmlformats.org/officeDocument/2006/relationships/hyperlink" Target="https://www.savethestudent.org/money/surveys/student-money-survey-2023-results.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2.emf"/><Relationship Id="rId4" Type="http://schemas.openxmlformats.org/officeDocument/2006/relationships/hyperlink" Target="https://www.savethestudent.org/takeaway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publications.parliament.uk/pa/cm5804/cmselect/cmeduc/265/report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instagram.com/leedsunillc/" TargetMode="External"/><Relationship Id="rId4" Type="http://schemas.openxmlformats.org/officeDocument/2006/relationships/image" Target="../media/image5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emf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hyperlink" Target="https://padlet.com/akeay2/preparing-our-students-for-success-with-pre-entry-financial--8pifg6siit4qz1p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.png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asma.org.uk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emf"/><Relationship Id="rId4" Type="http://schemas.openxmlformats.org/officeDocument/2006/relationships/hyperlink" Target="mailto:a.keay@keele.ac.uk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2889" y="411161"/>
            <a:ext cx="9144000" cy="23876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Preparing our students for success with pre-entry financial education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2889" y="2818736"/>
            <a:ext cx="9144000" cy="1655762"/>
          </a:xfrm>
        </p:spPr>
        <p:txBody>
          <a:bodyPr/>
          <a:lstStyle/>
          <a:p>
            <a:pPr algn="r"/>
            <a:r>
              <a:rPr lang="en-US" dirty="0">
                <a:latin typeface="STXihei" panose="02010600040101010101" pitchFamily="2" charset="-122"/>
                <a:ea typeface="STXihei" panose="02010600040101010101" pitchFamily="2" charset="-122"/>
              </a:rPr>
              <a:t>NASMA Campaigns Committee</a:t>
            </a:r>
          </a:p>
          <a:p>
            <a:pPr algn="r"/>
            <a:endParaRPr lang="en-US" dirty="0">
              <a:latin typeface="STXihei" panose="02010600040101010101" pitchFamily="2" charset="-122"/>
              <a:ea typeface="STXihei" panose="02010600040101010101" pitchFamily="2" charset="-122"/>
            </a:endParaRPr>
          </a:p>
          <a:p>
            <a:pPr algn="r"/>
            <a:r>
              <a:rPr lang="en-US" dirty="0">
                <a:latin typeface="STXihei" panose="02010600040101010101" pitchFamily="2" charset="-122"/>
                <a:ea typeface="STXihei" panose="02010600040101010101" pitchFamily="2" charset="-122"/>
              </a:rPr>
              <a:t>August 2024</a:t>
            </a:r>
          </a:p>
        </p:txBody>
      </p:sp>
      <p:pic>
        <p:nvPicPr>
          <p:cNvPr id="5" name="Picture 4" descr="A person and person looking at a long paper&#10;&#10;Description automatically generated">
            <a:extLst>
              <a:ext uri="{FF2B5EF4-FFF2-40B4-BE49-F238E27FC236}">
                <a16:creationId xmlns:a16="http://schemas.microsoft.com/office/drawing/2014/main" id="{5446E3EC-90BE-C22F-8DBC-542C041C1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95" y="1878497"/>
            <a:ext cx="4810539" cy="4810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5D47E-B388-1F43-20F1-7BE85F4261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Make your money webpages stand 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249DB3-F6FC-2AA3-3670-4EBC4F507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131" y="1825625"/>
            <a:ext cx="4229669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Liaise with your web team to make your student money webpages more accessible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Create an online hub for student living costs information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Include transparent and realistic examples of student living costs, and targeted advice for diverse cohorts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ABA93-C3F5-1548-5990-4F473F5AE9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6" name="Picture 2" descr="Free vector graphics of Macbook">
            <a:extLst>
              <a:ext uri="{FF2B5EF4-FFF2-40B4-BE49-F238E27FC236}">
                <a16:creationId xmlns:a16="http://schemas.microsoft.com/office/drawing/2014/main" id="{37A38DC7-09F7-54CB-B480-6C8630DD62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619" y="2021551"/>
            <a:ext cx="9139711" cy="39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3FD511-76BB-B185-A064-D0EC25AE2E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48" t="12089" r="51504" b="3532"/>
          <a:stretch/>
        </p:blipFill>
        <p:spPr>
          <a:xfrm>
            <a:off x="95533" y="2306471"/>
            <a:ext cx="6605517" cy="31799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C10A76-4143-5098-DFB5-9F37D38DAD17}"/>
              </a:ext>
            </a:extLst>
          </p:cNvPr>
          <p:cNvSpPr txBox="1"/>
          <p:nvPr/>
        </p:nvSpPr>
        <p:spPr>
          <a:xfrm>
            <a:off x="95533" y="6492875"/>
            <a:ext cx="6580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sourced from </a:t>
            </a:r>
            <a:r>
              <a:rPr lang="en-GB" sz="1200" dirty="0">
                <a:hlinkClick r:id="rId6"/>
              </a:rPr>
              <a:t>Birmingham City University webpages</a:t>
            </a:r>
            <a:r>
              <a:rPr lang="en-GB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917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Engage current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6505" y="1825625"/>
            <a:ext cx="7297294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Ask current students to share their own experiences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Your pool of student ambassadors could be a great place to start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Applicants can often find it easier to relate to current students rather than staff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Include a diverse range of students and, where appropriate, tailor tags and titles based on student groups as applicants will often search for key words online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2808E-826D-5B4B-BDF3-71D8FFEE31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7" name="Picture 6" descr="A cell phone with a person on the screen&#10;&#10;Description automatically generated">
            <a:extLst>
              <a:ext uri="{FF2B5EF4-FFF2-40B4-BE49-F238E27FC236}">
                <a16:creationId xmlns:a16="http://schemas.microsoft.com/office/drawing/2014/main" id="{08EC90E9-6CBC-627C-782F-B92B5ECA42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7" t="2388" r="26251" b="2289"/>
          <a:stretch/>
        </p:blipFill>
        <p:spPr>
          <a:xfrm>
            <a:off x="800788" y="1690688"/>
            <a:ext cx="3051531" cy="611583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B375229-A043-7780-B933-3FA0BA3AB91D}"/>
              </a:ext>
            </a:extLst>
          </p:cNvPr>
          <p:cNvSpPr txBox="1"/>
          <p:nvPr/>
        </p:nvSpPr>
        <p:spPr>
          <a:xfrm>
            <a:off x="3792281" y="6492875"/>
            <a:ext cx="65800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sourced from Instagram: </a:t>
            </a:r>
            <a:r>
              <a:rPr lang="en-GB" sz="1200" dirty="0">
                <a:hlinkClick r:id="rId5"/>
              </a:rPr>
              <a:t>Kings Money Mentors </a:t>
            </a:r>
            <a:r>
              <a:rPr lang="en-GB" sz="1200" dirty="0"/>
              <a:t>(Kings College London)</a:t>
            </a:r>
          </a:p>
        </p:txBody>
      </p:sp>
    </p:spTree>
    <p:extLst>
      <p:ext uri="{BB962C8B-B14F-4D97-AF65-F5344CB8AC3E}">
        <p14:creationId xmlns:p14="http://schemas.microsoft.com/office/powerpoint/2010/main" val="177443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Infographic showing the average spending is £1,078 per month. £439 - rent, £133 - groceries, £79 - bills, £69 - going out, £69, transport, £66 - takeaways and eating out, £48 - clothes and shopping, £36 - holidays and events, £26 - health and wellbeing, £25 - other, £24 - mobile phone, £24 - course materials, £21 - gifts and charity, £19 - friends and family">
            <a:extLst>
              <a:ext uri="{FF2B5EF4-FFF2-40B4-BE49-F238E27FC236}">
                <a16:creationId xmlns:a16="http://schemas.microsoft.com/office/drawing/2014/main" id="{F03D02CC-D441-EAFC-B6DE-CD4574C7EB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8432" y="2828033"/>
            <a:ext cx="5618786" cy="305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Embed real-world living cost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7045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Link to National Student Money Survey results from webpages and social media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Use real-world data to demonstrate realistic living costs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Use the data to provide examples of budgets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Be sure to include tips on local variances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Turn the data into interactive activities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You could also use:</a:t>
            </a:r>
          </a:p>
          <a:p>
            <a:pPr lvl="1">
              <a:lnSpc>
                <a:spcPct val="110000"/>
              </a:lnSpc>
            </a:pPr>
            <a:r>
              <a:rPr lang="en-US" sz="1600" dirty="0" err="1"/>
              <a:t>Natwest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Student Living Index</a:t>
            </a:r>
            <a:endParaRPr lang="en-US" sz="1600" dirty="0"/>
          </a:p>
          <a:p>
            <a:pPr lvl="1">
              <a:lnSpc>
                <a:spcPct val="110000"/>
              </a:lnSpc>
            </a:pPr>
            <a:r>
              <a:rPr lang="en-US" sz="1600" dirty="0"/>
              <a:t>STS </a:t>
            </a:r>
            <a:r>
              <a:rPr lang="en-US" sz="1600" dirty="0">
                <a:hlinkClick r:id="rId5"/>
              </a:rPr>
              <a:t>National Student Accommodation Survey</a:t>
            </a:r>
            <a:endParaRPr lang="en-US" sz="1600" dirty="0"/>
          </a:p>
          <a:p>
            <a:pPr lvl="1">
              <a:lnSpc>
                <a:spcPct val="110000"/>
              </a:lnSpc>
            </a:pPr>
            <a:endParaRPr lang="en-US" sz="1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847015-C8C6-9C8B-9FC7-8FA68A9DC296}"/>
              </a:ext>
            </a:extLst>
          </p:cNvPr>
          <p:cNvSpPr txBox="1"/>
          <p:nvPr/>
        </p:nvSpPr>
        <p:spPr>
          <a:xfrm>
            <a:off x="121023" y="6492875"/>
            <a:ext cx="8337178" cy="28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Data sourced from the </a:t>
            </a:r>
            <a:r>
              <a:rPr lang="en-GB" sz="1200" dirty="0">
                <a:hlinkClick r:id="rId6"/>
              </a:rPr>
              <a:t>National Student Money Survey 2023</a:t>
            </a:r>
            <a:r>
              <a:rPr lang="en-GB" sz="1200" dirty="0"/>
              <a:t> (Save the Student).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37E3C-0A4A-D7FC-F1DF-0673298873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914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nk card with white text&#10;&#10;Description automatically generated">
            <a:extLst>
              <a:ext uri="{FF2B5EF4-FFF2-40B4-BE49-F238E27FC236}">
                <a16:creationId xmlns:a16="http://schemas.microsoft.com/office/drawing/2014/main" id="{A48A3C97-7622-DAD4-6499-69DBC706FD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24" t="5867" r="7975" b="5325"/>
          <a:stretch/>
        </p:blipFill>
        <p:spPr>
          <a:xfrm>
            <a:off x="3943040" y="1712165"/>
            <a:ext cx="1748962" cy="2587994"/>
          </a:xfrm>
          <a:prstGeom prst="rect">
            <a:avLst/>
          </a:prstGeom>
        </p:spPr>
      </p:pic>
      <p:pic>
        <p:nvPicPr>
          <p:cNvPr id="42" name="Picture 41" descr="A blue card with white text and money bags&#10;&#10;Description automatically generated">
            <a:extLst>
              <a:ext uri="{FF2B5EF4-FFF2-40B4-BE49-F238E27FC236}">
                <a16:creationId xmlns:a16="http://schemas.microsoft.com/office/drawing/2014/main" id="{D3EB3445-5176-AF58-E19A-862F429BAF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59" t="5932" r="8549" b="5327"/>
          <a:stretch/>
        </p:blipFill>
        <p:spPr>
          <a:xfrm>
            <a:off x="5845506" y="1686231"/>
            <a:ext cx="1707968" cy="2586633"/>
          </a:xfrm>
          <a:prstGeom prst="rect">
            <a:avLst/>
          </a:prstGeom>
        </p:spPr>
      </p:pic>
      <p:pic>
        <p:nvPicPr>
          <p:cNvPr id="40" name="Picture 39" descr="A purple card with white text and a bag of money&#10;&#10;Description automatically generated">
            <a:extLst>
              <a:ext uri="{FF2B5EF4-FFF2-40B4-BE49-F238E27FC236}">
                <a16:creationId xmlns:a16="http://schemas.microsoft.com/office/drawing/2014/main" id="{04BD0C23-7346-EC0A-4E61-23B182746E1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2" t="6234" r="8836" b="6265"/>
          <a:stretch/>
        </p:blipFill>
        <p:spPr>
          <a:xfrm>
            <a:off x="7706978" y="1711134"/>
            <a:ext cx="1721741" cy="25710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1159F9-A651-CE2E-DE7E-C7A8BAB5A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0751" y="1713676"/>
            <a:ext cx="1707968" cy="2561952"/>
          </a:xfrm>
          <a:prstGeom prst="rect">
            <a:avLst/>
          </a:prstGeom>
        </p:spPr>
      </p:pic>
      <p:pic>
        <p:nvPicPr>
          <p:cNvPr id="44" name="Picture 43" descr="A green card with white text&#10;&#10;Description automatically generated">
            <a:extLst>
              <a:ext uri="{FF2B5EF4-FFF2-40B4-BE49-F238E27FC236}">
                <a16:creationId xmlns:a16="http://schemas.microsoft.com/office/drawing/2014/main" id="{35281892-2648-6C22-90FC-D59F77FD514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0" t="5995" r="8642" b="5859"/>
          <a:stretch/>
        </p:blipFill>
        <p:spPr>
          <a:xfrm>
            <a:off x="9636853" y="1711134"/>
            <a:ext cx="1711120" cy="257103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F211805D-452D-5142-58C1-85D09EB908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29701" y="1686230"/>
            <a:ext cx="1707968" cy="258312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AE32B20-411D-98E2-5951-C9673BDE71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34666" y="1686231"/>
            <a:ext cx="1707969" cy="25619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1245CD7-8934-C756-9C1B-750D7E6A4E4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3879" y="1704759"/>
            <a:ext cx="1700206" cy="25619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Embed real-world living cost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37E3C-0A4A-D7FC-F1DF-0673298873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79FF51-7BAC-833F-4134-6EC0C7341F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0095" y="1690688"/>
            <a:ext cx="2938529" cy="4399809"/>
          </a:xfrm>
          <a:prstGeom prst="rect">
            <a:avLst/>
          </a:prstGeom>
        </p:spPr>
      </p:pic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EC6D3274-8057-E82C-9A59-C08D98C97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3879" y="4513270"/>
            <a:ext cx="7365615" cy="105602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Our Higher or Lower interactive table-top game is </a:t>
            </a:r>
            <a:r>
              <a:rPr lang="en-US" sz="2000" b="1" dirty="0">
                <a:hlinkClick r:id="rId13"/>
              </a:rPr>
              <a:t>available to download</a:t>
            </a:r>
            <a:r>
              <a:rPr lang="en-US" sz="2000" dirty="0"/>
              <a:t>, with instructions, from the NASMA Member Portal.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F1B809-B517-3605-2083-D5D71A120B71}"/>
              </a:ext>
            </a:extLst>
          </p:cNvPr>
          <p:cNvSpPr txBox="1"/>
          <p:nvPr/>
        </p:nvSpPr>
        <p:spPr>
          <a:xfrm>
            <a:off x="121023" y="6492875"/>
            <a:ext cx="8337178" cy="28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Data sourced from the </a:t>
            </a:r>
            <a:r>
              <a:rPr lang="en-GB" sz="1200" dirty="0">
                <a:hlinkClick r:id="rId14"/>
              </a:rPr>
              <a:t>National Student Money Survey 2023</a:t>
            </a:r>
            <a:r>
              <a:rPr lang="en-GB" sz="1200" dirty="0"/>
              <a:t> (Save the Student).</a:t>
            </a:r>
          </a:p>
        </p:txBody>
      </p:sp>
    </p:spTree>
    <p:extLst>
      <p:ext uri="{BB962C8B-B14F-4D97-AF65-F5344CB8AC3E}">
        <p14:creationId xmlns:p14="http://schemas.microsoft.com/office/powerpoint/2010/main" val="1809784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1D40E77-B84A-5452-AC97-B88FCE3E5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50" r="1738"/>
          <a:stretch/>
        </p:blipFill>
        <p:spPr>
          <a:xfrm>
            <a:off x="838200" y="1690687"/>
            <a:ext cx="3404190" cy="43998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Embed real-world living cost data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8037E3C-0A4A-D7FC-F1DF-0673298873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C78D8D8-77A5-AA96-0E57-09DD2B8B07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612" y="4828681"/>
            <a:ext cx="7077104" cy="1056021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en-US" sz="2000" dirty="0"/>
              <a:t>Our You VS The Average interactive table-top game is </a:t>
            </a:r>
            <a:r>
              <a:rPr lang="en-US" sz="2000" b="1" dirty="0">
                <a:hlinkClick r:id="rId5"/>
              </a:rPr>
              <a:t>available to download</a:t>
            </a:r>
            <a:r>
              <a:rPr lang="en-US" sz="2000" dirty="0"/>
              <a:t>, with instructions, from the NASMA Member Portal.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E47219-C59D-0936-337E-B967CBAC86AE}"/>
              </a:ext>
            </a:extLst>
          </p:cNvPr>
          <p:cNvCxnSpPr>
            <a:cxnSpLocks/>
          </p:cNvCxnSpPr>
          <p:nvPr/>
        </p:nvCxnSpPr>
        <p:spPr>
          <a:xfrm>
            <a:off x="3587931" y="2287295"/>
            <a:ext cx="7731563" cy="553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Oval 13">
            <a:extLst>
              <a:ext uri="{FF2B5EF4-FFF2-40B4-BE49-F238E27FC236}">
                <a16:creationId xmlns:a16="http://schemas.microsoft.com/office/drawing/2014/main" id="{BDF8038F-4101-F590-165C-714A6C855374}"/>
              </a:ext>
            </a:extLst>
          </p:cNvPr>
          <p:cNvSpPr/>
          <p:nvPr/>
        </p:nvSpPr>
        <p:spPr>
          <a:xfrm>
            <a:off x="3497931" y="2196207"/>
            <a:ext cx="180000" cy="180000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6FEA52D-3EC5-9FB9-C56D-E1079DD59A3A}"/>
              </a:ext>
            </a:extLst>
          </p:cNvPr>
          <p:cNvSpPr/>
          <p:nvPr/>
        </p:nvSpPr>
        <p:spPr>
          <a:xfrm>
            <a:off x="10970182" y="2199873"/>
            <a:ext cx="180000" cy="180000"/>
          </a:xfrm>
          <a:prstGeom prst="ellipse">
            <a:avLst/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Speech Bubble: Rectangle 17">
            <a:extLst>
              <a:ext uri="{FF2B5EF4-FFF2-40B4-BE49-F238E27FC236}">
                <a16:creationId xmlns:a16="http://schemas.microsoft.com/office/drawing/2014/main" id="{6D270F47-40EE-E7D6-F99F-C652D10B9D81}"/>
              </a:ext>
            </a:extLst>
          </p:cNvPr>
          <p:cNvSpPr/>
          <p:nvPr/>
        </p:nvSpPr>
        <p:spPr>
          <a:xfrm>
            <a:off x="6153190" y="1814176"/>
            <a:ext cx="504967" cy="259631"/>
          </a:xfrm>
          <a:prstGeom prst="wedgeRectCallout">
            <a:avLst>
              <a:gd name="adj1" fmla="val -20833"/>
              <a:gd name="adj2" fmla="val 115066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£100</a:t>
            </a:r>
          </a:p>
        </p:txBody>
      </p:sp>
      <p:sp>
        <p:nvSpPr>
          <p:cNvPr id="19" name="Speech Bubble: Rectangle 18">
            <a:extLst>
              <a:ext uri="{FF2B5EF4-FFF2-40B4-BE49-F238E27FC236}">
                <a16:creationId xmlns:a16="http://schemas.microsoft.com/office/drawing/2014/main" id="{820A901C-BD93-DD8E-A640-4BCE0B0C4AA7}"/>
              </a:ext>
            </a:extLst>
          </p:cNvPr>
          <p:cNvSpPr/>
          <p:nvPr/>
        </p:nvSpPr>
        <p:spPr>
          <a:xfrm>
            <a:off x="6972160" y="1822642"/>
            <a:ext cx="504967" cy="259631"/>
          </a:xfrm>
          <a:prstGeom prst="wedgeRectCallout">
            <a:avLst>
              <a:gd name="adj1" fmla="val -20833"/>
              <a:gd name="adj2" fmla="val 115066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£200</a:t>
            </a:r>
          </a:p>
        </p:txBody>
      </p:sp>
      <p:sp>
        <p:nvSpPr>
          <p:cNvPr id="20" name="Speech Bubble: Rectangle 19">
            <a:extLst>
              <a:ext uri="{FF2B5EF4-FFF2-40B4-BE49-F238E27FC236}">
                <a16:creationId xmlns:a16="http://schemas.microsoft.com/office/drawing/2014/main" id="{4837D9CE-B653-B19C-215B-574060902143}"/>
              </a:ext>
            </a:extLst>
          </p:cNvPr>
          <p:cNvSpPr/>
          <p:nvPr/>
        </p:nvSpPr>
        <p:spPr>
          <a:xfrm>
            <a:off x="7791130" y="1821475"/>
            <a:ext cx="504967" cy="259631"/>
          </a:xfrm>
          <a:prstGeom prst="wedgeRectCallout">
            <a:avLst>
              <a:gd name="adj1" fmla="val -20833"/>
              <a:gd name="adj2" fmla="val 115066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£300</a:t>
            </a:r>
          </a:p>
        </p:txBody>
      </p:sp>
      <p:sp>
        <p:nvSpPr>
          <p:cNvPr id="21" name="Speech Bubble: Rectangle 20">
            <a:extLst>
              <a:ext uri="{FF2B5EF4-FFF2-40B4-BE49-F238E27FC236}">
                <a16:creationId xmlns:a16="http://schemas.microsoft.com/office/drawing/2014/main" id="{F3288E93-D3C2-BB73-DF15-5DE136B64924}"/>
              </a:ext>
            </a:extLst>
          </p:cNvPr>
          <p:cNvSpPr/>
          <p:nvPr/>
        </p:nvSpPr>
        <p:spPr>
          <a:xfrm>
            <a:off x="8610100" y="1821475"/>
            <a:ext cx="504967" cy="259631"/>
          </a:xfrm>
          <a:prstGeom prst="wedgeRectCallout">
            <a:avLst>
              <a:gd name="adj1" fmla="val -20833"/>
              <a:gd name="adj2" fmla="val 115066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£400</a:t>
            </a:r>
          </a:p>
        </p:txBody>
      </p:sp>
      <p:sp>
        <p:nvSpPr>
          <p:cNvPr id="22" name="Speech Bubble: Rectangle 21">
            <a:extLst>
              <a:ext uri="{FF2B5EF4-FFF2-40B4-BE49-F238E27FC236}">
                <a16:creationId xmlns:a16="http://schemas.microsoft.com/office/drawing/2014/main" id="{E189F017-DF8A-15AA-54B8-CC5B8DCCAD9F}"/>
              </a:ext>
            </a:extLst>
          </p:cNvPr>
          <p:cNvSpPr/>
          <p:nvPr/>
        </p:nvSpPr>
        <p:spPr>
          <a:xfrm>
            <a:off x="9429070" y="1819546"/>
            <a:ext cx="504967" cy="259631"/>
          </a:xfrm>
          <a:prstGeom prst="wedgeRectCallout">
            <a:avLst>
              <a:gd name="adj1" fmla="val -20833"/>
              <a:gd name="adj2" fmla="val 115066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£500</a:t>
            </a:r>
          </a:p>
        </p:txBody>
      </p:sp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63921EC1-C582-75AF-E08A-C26D3F2F6AC9}"/>
              </a:ext>
            </a:extLst>
          </p:cNvPr>
          <p:cNvSpPr/>
          <p:nvPr/>
        </p:nvSpPr>
        <p:spPr>
          <a:xfrm>
            <a:off x="10248040" y="1821475"/>
            <a:ext cx="504967" cy="259631"/>
          </a:xfrm>
          <a:prstGeom prst="wedgeRectCallout">
            <a:avLst>
              <a:gd name="adj1" fmla="val -20833"/>
              <a:gd name="adj2" fmla="val 115066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£600</a:t>
            </a:r>
          </a:p>
        </p:txBody>
      </p:sp>
      <p:sp>
        <p:nvSpPr>
          <p:cNvPr id="24" name="Speech Bubble: Rectangle 23">
            <a:extLst>
              <a:ext uri="{FF2B5EF4-FFF2-40B4-BE49-F238E27FC236}">
                <a16:creationId xmlns:a16="http://schemas.microsoft.com/office/drawing/2014/main" id="{0211B949-82A1-BBC8-00E6-9B3C42B3ABAF}"/>
              </a:ext>
            </a:extLst>
          </p:cNvPr>
          <p:cNvSpPr/>
          <p:nvPr/>
        </p:nvSpPr>
        <p:spPr>
          <a:xfrm>
            <a:off x="11067010" y="1820185"/>
            <a:ext cx="504967" cy="259631"/>
          </a:xfrm>
          <a:prstGeom prst="wedgeRectCallout">
            <a:avLst>
              <a:gd name="adj1" fmla="val -20833"/>
              <a:gd name="adj2" fmla="val 115066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£700</a:t>
            </a:r>
          </a:p>
        </p:txBody>
      </p:sp>
      <p:sp>
        <p:nvSpPr>
          <p:cNvPr id="25" name="Speech Bubble: Rectangle 24">
            <a:extLst>
              <a:ext uri="{FF2B5EF4-FFF2-40B4-BE49-F238E27FC236}">
                <a16:creationId xmlns:a16="http://schemas.microsoft.com/office/drawing/2014/main" id="{49B987C0-CDBA-353A-9D2D-AB192AC07767}"/>
              </a:ext>
            </a:extLst>
          </p:cNvPr>
          <p:cNvSpPr/>
          <p:nvPr/>
        </p:nvSpPr>
        <p:spPr>
          <a:xfrm>
            <a:off x="5375363" y="1814176"/>
            <a:ext cx="463824" cy="259631"/>
          </a:xfrm>
          <a:prstGeom prst="wedgeRectCallout">
            <a:avLst>
              <a:gd name="adj1" fmla="val -20833"/>
              <a:gd name="adj2" fmla="val 115066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£75</a:t>
            </a:r>
          </a:p>
        </p:txBody>
      </p:sp>
      <p:sp>
        <p:nvSpPr>
          <p:cNvPr id="26" name="Speech Bubble: Rectangle 25">
            <a:extLst>
              <a:ext uri="{FF2B5EF4-FFF2-40B4-BE49-F238E27FC236}">
                <a16:creationId xmlns:a16="http://schemas.microsoft.com/office/drawing/2014/main" id="{913BDCCA-BFA2-F2C9-8821-79654E2C9931}"/>
              </a:ext>
            </a:extLst>
          </p:cNvPr>
          <p:cNvSpPr/>
          <p:nvPr/>
        </p:nvSpPr>
        <p:spPr>
          <a:xfrm>
            <a:off x="4616425" y="1814176"/>
            <a:ext cx="446771" cy="259631"/>
          </a:xfrm>
          <a:prstGeom prst="wedgeRectCallout">
            <a:avLst>
              <a:gd name="adj1" fmla="val -20833"/>
              <a:gd name="adj2" fmla="val 115066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£50</a:t>
            </a:r>
          </a:p>
        </p:txBody>
      </p:sp>
      <p:sp>
        <p:nvSpPr>
          <p:cNvPr id="28" name="Speech Bubble: Rectangle 27">
            <a:extLst>
              <a:ext uri="{FF2B5EF4-FFF2-40B4-BE49-F238E27FC236}">
                <a16:creationId xmlns:a16="http://schemas.microsoft.com/office/drawing/2014/main" id="{73CFF8F4-9825-F791-2B62-634776098852}"/>
              </a:ext>
            </a:extLst>
          </p:cNvPr>
          <p:cNvSpPr/>
          <p:nvPr/>
        </p:nvSpPr>
        <p:spPr>
          <a:xfrm>
            <a:off x="3846235" y="1814175"/>
            <a:ext cx="456187" cy="259631"/>
          </a:xfrm>
          <a:prstGeom prst="wedgeRectCallout">
            <a:avLst>
              <a:gd name="adj1" fmla="val -20833"/>
              <a:gd name="adj2" fmla="val 118421"/>
            </a:avLst>
          </a:prstGeom>
          <a:solidFill>
            <a:schemeClr val="accent4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0" b="1" dirty="0"/>
              <a:t>£25</a:t>
            </a:r>
          </a:p>
        </p:txBody>
      </p:sp>
      <p:pic>
        <p:nvPicPr>
          <p:cNvPr id="31" name="Picture 30" descr="A red triangle with a sign&#10;&#10;Description automatically generated">
            <a:extLst>
              <a:ext uri="{FF2B5EF4-FFF2-40B4-BE49-F238E27FC236}">
                <a16:creationId xmlns:a16="http://schemas.microsoft.com/office/drawing/2014/main" id="{F47A5A4A-ED97-B509-20B1-AE8C98DF2FC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5546" b="83341" l="13548" r="89099">
                        <a14:foregroundMark x1="50032" y1="18708" x2="50032" y2="18708"/>
                        <a14:foregroundMark x1="49653" y1="15546" x2="49653" y2="15546"/>
                        <a14:foregroundMark x1="85066" y1="80713" x2="85066" y2="80713"/>
                        <a14:foregroundMark x1="85822" y1="83341" x2="85822" y2="83341"/>
                        <a14:foregroundMark x1="13548" y1="79955" x2="13548" y2="79955"/>
                        <a14:foregroundMark x1="47070" y1="53853" x2="47070" y2="53853"/>
                        <a14:foregroundMark x1="48960" y1="57506" x2="48960" y2="57506"/>
                        <a14:foregroundMark x1="48582" y1="56481" x2="48582" y2="56481"/>
                        <a14:foregroundMark x1="48960" y1="57506" x2="48960" y2="57506"/>
                        <a14:foregroundMark x1="48960" y1="57506" x2="48960" y2="57506"/>
                        <a14:foregroundMark x1="49338" y1="58307" x2="49338" y2="58307"/>
                        <a14:foregroundMark x1="48960" y1="58575" x2="48960" y2="58575"/>
                        <a14:foregroundMark x1="49653" y1="56481" x2="49653" y2="56481"/>
                        <a14:foregroundMark x1="48582" y1="54388" x2="48582" y2="54388"/>
                        <a14:foregroundMark x1="48960" y1="54922" x2="48960" y2="54922"/>
                        <a14:foregroundMark x1="53371" y1="65345" x2="53371" y2="65345"/>
                        <a14:foregroundMark x1="53371" y1="65880" x2="53371" y2="65880"/>
                        <a14:foregroundMark x1="45621" y1="66370" x2="45621" y2="66370"/>
                        <a14:foregroundMark x1="46755" y1="66370" x2="46755" y2="66370"/>
                        <a14:foregroundMark x1="46755" y1="66370" x2="46755" y2="66370"/>
                        <a14:foregroundMark x1="42281" y1="66637" x2="42281" y2="66637"/>
                        <a14:foregroundMark x1="43037" y1="65612" x2="43037" y2="65612"/>
                        <a14:foregroundMark x1="57782" y1="66370" x2="57782" y2="66370"/>
                        <a14:foregroundMark x1="89099" y1="81247" x2="89099" y2="8124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907" t="12895" r="7951" b="14843"/>
          <a:stretch/>
        </p:blipFill>
        <p:spPr>
          <a:xfrm>
            <a:off x="3587931" y="2492733"/>
            <a:ext cx="1132973" cy="1392989"/>
          </a:xfrm>
          <a:prstGeom prst="rect">
            <a:avLst/>
          </a:prstGeom>
        </p:spPr>
      </p:pic>
      <p:pic>
        <p:nvPicPr>
          <p:cNvPr id="33" name="Picture 32" descr="A pink triangle with white text&#10;&#10;Description automatically generated">
            <a:extLst>
              <a:ext uri="{FF2B5EF4-FFF2-40B4-BE49-F238E27FC236}">
                <a16:creationId xmlns:a16="http://schemas.microsoft.com/office/drawing/2014/main" id="{8A6352EC-0B2C-B490-4203-BE2D725E81B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5947" b="83742" l="14493" r="88595">
                        <a14:foregroundMark x1="50284" y1="18842" x2="50284" y2="18842"/>
                        <a14:foregroundMark x1="50284" y1="15991" x2="50284" y2="15991"/>
                        <a14:foregroundMark x1="84562" y1="81425" x2="84562" y2="81425"/>
                        <a14:foregroundMark x1="88595" y1="80891" x2="88595" y2="80891"/>
                        <a14:foregroundMark x1="86011" y1="83742" x2="86011" y2="83742"/>
                        <a14:foregroundMark x1="14493" y1="79599" x2="14493" y2="79599"/>
                        <a14:foregroundMark x1="40328" y1="66548" x2="40328" y2="66548"/>
                        <a14:foregroundMark x1="41777" y1="64989" x2="41777" y2="64989"/>
                        <a14:foregroundMark x1="31443" y1="66548" x2="31443" y2="66548"/>
                        <a14:foregroundMark x1="49905" y1="59243" x2="49905" y2="59243"/>
                        <a14:foregroundMark x1="50284" y1="56659" x2="50284" y2="56659"/>
                        <a14:foregroundMark x1="49149" y1="56392" x2="49149" y2="56392"/>
                        <a14:foregroundMark x1="49149" y1="56125" x2="49149" y2="561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48" t="13592" r="7676" b="14434"/>
          <a:stretch/>
        </p:blipFill>
        <p:spPr>
          <a:xfrm>
            <a:off x="4084182" y="2863708"/>
            <a:ext cx="1111640" cy="1387453"/>
          </a:xfrm>
          <a:prstGeom prst="rect">
            <a:avLst/>
          </a:prstGeom>
        </p:spPr>
      </p:pic>
      <p:pic>
        <p:nvPicPr>
          <p:cNvPr id="43" name="Picture 42" descr="A blue triangle with white text&#10;&#10;Description automatically generated">
            <a:extLst>
              <a:ext uri="{FF2B5EF4-FFF2-40B4-BE49-F238E27FC236}">
                <a16:creationId xmlns:a16="http://schemas.microsoft.com/office/drawing/2014/main" id="{899086BF-BBCC-BD89-C4D5-C3FBDF79B97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5635" b="83920" l="13611" r="89162">
                        <a14:foregroundMark x1="49338" y1="19555" x2="49338" y2="19555"/>
                        <a14:foregroundMark x1="49338" y1="15635" x2="49338" y2="15635"/>
                        <a14:foregroundMark x1="85507" y1="79510" x2="85507" y2="79510"/>
                        <a14:foregroundMark x1="89162" y1="81069" x2="89162" y2="81069"/>
                        <a14:foregroundMark x1="13611" y1="79777" x2="13611" y2="79777"/>
                        <a14:foregroundMark x1="85822" y1="83920" x2="85822" y2="83920"/>
                        <a14:foregroundMark x1="41588" y1="63608" x2="41588" y2="63608"/>
                        <a14:foregroundMark x1="40895" y1="63073" x2="40895" y2="63073"/>
                        <a14:foregroundMark x1="41588" y1="62316" x2="41588" y2="62316"/>
                        <a14:foregroundMark x1="41588" y1="63073" x2="41588" y2="63073"/>
                        <a14:foregroundMark x1="41588" y1="64633" x2="41588" y2="64633"/>
                        <a14:foregroundMark x1="44171" y1="69354" x2="44171" y2="69354"/>
                        <a14:foregroundMark x1="43415" y1="67528" x2="43415" y2="67528"/>
                        <a14:foregroundMark x1="37555" y1="69087" x2="37555" y2="69087"/>
                        <a14:foregroundMark x1="38311" y1="69354" x2="38311" y2="69354"/>
                        <a14:foregroundMark x1="49338" y1="55768" x2="49338" y2="55768"/>
                        <a14:foregroundMark x1="48267" y1="53719" x2="48267" y2="53719"/>
                        <a14:foregroundMark x1="50851" y1="52383" x2="50851" y2="52383"/>
                        <a14:foregroundMark x1="51166" y1="51626" x2="51166" y2="51626"/>
                        <a14:foregroundMark x1="48582" y1="56036" x2="48582" y2="56036"/>
                        <a14:foregroundMark x1="68179" y1="69577" x2="68179" y2="69577"/>
                        <a14:foregroundMark x1="65911" y1="68552" x2="65911" y2="685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6" t="13500" r="9561" b="10706"/>
          <a:stretch/>
        </p:blipFill>
        <p:spPr>
          <a:xfrm>
            <a:off x="7507052" y="2512680"/>
            <a:ext cx="1121413" cy="1461097"/>
          </a:xfrm>
          <a:prstGeom prst="rect">
            <a:avLst/>
          </a:prstGeom>
        </p:spPr>
      </p:pic>
      <p:pic>
        <p:nvPicPr>
          <p:cNvPr id="45" name="Picture 44" descr="A blue triangle with white text&#10;&#10;Description automatically generated">
            <a:extLst>
              <a:ext uri="{FF2B5EF4-FFF2-40B4-BE49-F238E27FC236}">
                <a16:creationId xmlns:a16="http://schemas.microsoft.com/office/drawing/2014/main" id="{974DECCB-9BCE-80C4-415C-A0C0966B509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3764" b="82539" l="13170" r="87272">
                        <a14:foregroundMark x1="49653" y1="17149" x2="49653" y2="17149"/>
                        <a14:foregroundMark x1="50410" y1="13764" x2="50410" y2="13764"/>
                        <a14:foregroundMark x1="87272" y1="82539" x2="87272" y2="82539"/>
                        <a14:foregroundMark x1="13170" y1="80223" x2="13170" y2="80223"/>
                        <a14:foregroundMark x1="43352" y1="62494" x2="43352" y2="62494"/>
                        <a14:foregroundMark x1="47826" y1="53898" x2="47826" y2="53898"/>
                        <a14:foregroundMark x1="48519" y1="54388" x2="48519" y2="54388"/>
                        <a14:foregroundMark x1="48897" y1="54388" x2="48897" y2="54388"/>
                        <a14:foregroundMark x1="48897" y1="52339" x2="48897" y2="52339"/>
                        <a14:foregroundMark x1="49653" y1="56748" x2="49653" y2="56748"/>
                        <a14:foregroundMark x1="53686" y1="62762" x2="53686" y2="62762"/>
                        <a14:foregroundMark x1="59231" y1="63252" x2="59231" y2="63252"/>
                        <a14:foregroundMark x1="30813" y1="67973" x2="30813" y2="67973"/>
                        <a14:foregroundMark x1="30813" y1="68463" x2="30813" y2="68463"/>
                        <a14:foregroundMark x1="31569" y1="69265" x2="31569" y2="69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46" t="11416" r="8713" b="12501"/>
          <a:stretch/>
        </p:blipFill>
        <p:spPr>
          <a:xfrm>
            <a:off x="8003919" y="2811547"/>
            <a:ext cx="1132973" cy="1466633"/>
          </a:xfrm>
          <a:prstGeom prst="rect">
            <a:avLst/>
          </a:prstGeom>
        </p:spPr>
      </p:pic>
      <p:pic>
        <p:nvPicPr>
          <p:cNvPr id="47" name="Picture 46" descr="A green triangle with white text&#10;&#10;Description automatically generated">
            <a:extLst>
              <a:ext uri="{FF2B5EF4-FFF2-40B4-BE49-F238E27FC236}">
                <a16:creationId xmlns:a16="http://schemas.microsoft.com/office/drawing/2014/main" id="{5DA2D7F5-1A7A-576F-EF44-980A68F856A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3764" b="82806" l="14115" r="85633">
                        <a14:foregroundMark x1="50599" y1="19465" x2="50599" y2="19465"/>
                        <a14:foregroundMark x1="50599" y1="16882" x2="50599" y2="16882"/>
                        <a14:foregroundMark x1="50221" y1="18441" x2="50221" y2="18441"/>
                        <a14:foregroundMark x1="50221" y1="16347" x2="50221" y2="16347"/>
                        <a14:foregroundMark x1="49842" y1="13764" x2="49842" y2="13764"/>
                        <a14:foregroundMark x1="18526" y1="76036" x2="18526" y2="76036"/>
                        <a14:foregroundMark x1="14115" y1="81514" x2="14115" y2="81514"/>
                        <a14:foregroundMark x1="85633" y1="82806" x2="85633" y2="82806"/>
                        <a14:foregroundMark x1="56837" y1="66637" x2="56837" y2="66637"/>
                        <a14:foregroundMark x1="53560" y1="63252" x2="53560" y2="63252"/>
                        <a14:foregroundMark x1="45432" y1="63252" x2="45432" y2="63252"/>
                        <a14:foregroundMark x1="50599" y1="68731" x2="50599" y2="68731"/>
                        <a14:foregroundMark x1="45810" y1="62227" x2="45810" y2="62227"/>
                        <a14:foregroundMark x1="52426" y1="68731" x2="52426" y2="68731"/>
                        <a14:foregroundMark x1="50977" y1="68731" x2="50977" y2="68731"/>
                        <a14:foregroundMark x1="49842" y1="67171" x2="49842" y2="67171"/>
                        <a14:foregroundMark x1="50221" y1="67706" x2="50221" y2="67706"/>
                        <a14:foregroundMark x1="51670" y1="68998" x2="51670" y2="68998"/>
                        <a14:foregroundMark x1="51670" y1="68998" x2="51670" y2="68998"/>
                        <a14:foregroundMark x1="50599" y1="63252" x2="50599" y2="63252"/>
                        <a14:foregroundMark x1="50599" y1="63252" x2="50599" y2="63252"/>
                        <a14:foregroundMark x1="51670" y1="64053" x2="51670" y2="64053"/>
                        <a14:foregroundMark x1="46503" y1="63029" x2="46503" y2="63029"/>
                        <a14:foregroundMark x1="46503" y1="63029" x2="46503" y2="63029"/>
                        <a14:foregroundMark x1="48015" y1="54388" x2="48015" y2="54388"/>
                        <a14:foregroundMark x1="48393" y1="54922" x2="48393" y2="54922"/>
                        <a14:foregroundMark x1="48771" y1="55457" x2="48771" y2="55457"/>
                        <a14:foregroundMark x1="48771" y1="55724" x2="48771" y2="55724"/>
                        <a14:foregroundMark x1="48771" y1="55724" x2="48771" y2="55724"/>
                        <a14:foregroundMark x1="49464" y1="54388" x2="49464" y2="54388"/>
                        <a14:foregroundMark x1="49464" y1="54388" x2="49464" y2="54388"/>
                        <a14:foregroundMark x1="49464" y1="53630" x2="49464" y2="53630"/>
                        <a14:foregroundMark x1="49464" y1="52339" x2="49464" y2="52339"/>
                        <a14:foregroundMark x1="49464" y1="52339" x2="49464" y2="52339"/>
                        <a14:foregroundMark x1="51292" y1="52071" x2="51292" y2="52071"/>
                        <a14:foregroundMark x1="40265" y1="63029" x2="40265" y2="63029"/>
                        <a14:foregroundMark x1="41336" y1="62494" x2="41336" y2="62494"/>
                        <a14:foregroundMark x1="40265" y1="63029" x2="40265" y2="63029"/>
                        <a14:foregroundMark x1="45810" y1="68731" x2="45810" y2="68731"/>
                        <a14:foregroundMark x1="43919" y1="68998" x2="43919" y2="68998"/>
                        <a14:foregroundMark x1="43919" y1="68998" x2="43919" y2="68998"/>
                        <a14:foregroundMark x1="43604" y1="68998" x2="43604" y2="68998"/>
                        <a14:foregroundMark x1="56837" y1="68463" x2="56837" y2="68463"/>
                        <a14:foregroundMark x1="56144" y1="68998" x2="56144" y2="68998"/>
                        <a14:foregroundMark x1="55766" y1="69265" x2="55766" y2="692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765" t="12895" r="6094" b="11861"/>
          <a:stretch/>
        </p:blipFill>
        <p:spPr>
          <a:xfrm>
            <a:off x="8499462" y="3212015"/>
            <a:ext cx="1132973" cy="1450475"/>
          </a:xfrm>
          <a:prstGeom prst="rect">
            <a:avLst/>
          </a:prstGeom>
        </p:spPr>
      </p:pic>
      <p:pic>
        <p:nvPicPr>
          <p:cNvPr id="49" name="Picture 48" descr="A yellow triangle with white text&#10;&#10;Description automatically generated">
            <a:extLst>
              <a:ext uri="{FF2B5EF4-FFF2-40B4-BE49-F238E27FC236}">
                <a16:creationId xmlns:a16="http://schemas.microsoft.com/office/drawing/2014/main" id="{8D529C3A-5484-7893-EF55-9AA4BF58F7E1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675" b="84053" l="11405" r="89414">
                        <a14:foregroundMark x1="49464" y1="15991" x2="49464" y2="15991"/>
                        <a14:foregroundMark x1="50221" y1="13675" x2="50221" y2="13675"/>
                        <a14:foregroundMark x1="82672" y1="80624" x2="82672" y2="80624"/>
                        <a14:foregroundMark x1="85948" y1="83252" x2="85948" y2="83252"/>
                        <a14:foregroundMark x1="89666" y1="81425" x2="89666" y2="81425"/>
                        <a14:foregroundMark x1="15564" y1="80401" x2="15564" y2="80401"/>
                        <a14:foregroundMark x1="11531" y1="80891" x2="11531" y2="80891"/>
                        <a14:foregroundMark x1="15186" y1="83519" x2="15186" y2="83519"/>
                        <a14:foregroundMark x1="49086" y1="55902" x2="49086" y2="55902"/>
                        <a14:foregroundMark x1="49086" y1="53274" x2="49086" y2="53274"/>
                        <a14:foregroundMark x1="49086" y1="53274" x2="49086" y2="53274"/>
                        <a14:foregroundMark x1="48771" y1="56125" x2="48771" y2="56125"/>
                        <a14:foregroundMark x1="49086" y1="54343" x2="49086" y2="54343"/>
                        <a14:foregroundMark x1="72716" y1="63697" x2="72716" y2="63697"/>
                        <a14:foregroundMark x1="67927" y1="68374" x2="67927" y2="68374"/>
                        <a14:foregroundMark x1="31443" y1="68641" x2="31443" y2="68641"/>
                        <a14:foregroundMark x1="32514" y1="69710" x2="32514" y2="69710"/>
                        <a14:foregroundMark x1="85255" y1="84053" x2="85255" y2="84053"/>
                        <a14:foregroundMark x1="65343" y1="65523" x2="65343" y2="65523"/>
                        <a14:foregroundMark x1="66100" y1="63697" x2="66100" y2="63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52" t="9751" r="5472" b="14168"/>
          <a:stretch/>
        </p:blipFill>
        <p:spPr>
          <a:xfrm>
            <a:off x="9567910" y="2509911"/>
            <a:ext cx="1175693" cy="1466633"/>
          </a:xfrm>
          <a:prstGeom prst="rect">
            <a:avLst/>
          </a:prstGeom>
        </p:spPr>
      </p:pic>
      <p:pic>
        <p:nvPicPr>
          <p:cNvPr id="51" name="Picture 50" descr="A yellow triangle with white text&#10;&#10;Description automatically generated">
            <a:extLst>
              <a:ext uri="{FF2B5EF4-FFF2-40B4-BE49-F238E27FC236}">
                <a16:creationId xmlns:a16="http://schemas.microsoft.com/office/drawing/2014/main" id="{75D0516A-F761-9E28-5594-FF34E1AD1F9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3764" b="83563" l="13674" r="87776">
                        <a14:foregroundMark x1="52048" y1="18976" x2="52048" y2="18976"/>
                        <a14:foregroundMark x1="49842" y1="16392" x2="49842" y2="16392"/>
                        <a14:foregroundMark x1="49464" y1="13764" x2="49464" y2="13764"/>
                        <a14:foregroundMark x1="82987" y1="80757" x2="82987" y2="80757"/>
                        <a14:foregroundMark x1="87776" y1="81024" x2="87776" y2="81024"/>
                        <a14:foregroundMark x1="85570" y1="83608" x2="85570" y2="83608"/>
                        <a14:foregroundMark x1="13674" y1="80223" x2="13674" y2="80223"/>
                        <a14:foregroundMark x1="37618" y1="66682" x2="37618" y2="66682"/>
                        <a14:foregroundMark x1="39509" y1="65122" x2="39509" y2="65122"/>
                        <a14:foregroundMark x1="49842" y1="58085" x2="49842" y2="58085"/>
                        <a14:foregroundMark x1="49464" y1="57550" x2="49464" y2="57550"/>
                        <a14:foregroundMark x1="49086" y1="57016" x2="49086" y2="57016"/>
                        <a14:foregroundMark x1="49464" y1="55724" x2="49464" y2="55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13466" r="8429" b="13811"/>
          <a:stretch/>
        </p:blipFill>
        <p:spPr>
          <a:xfrm>
            <a:off x="10121760" y="2837982"/>
            <a:ext cx="1132973" cy="1401887"/>
          </a:xfrm>
          <a:prstGeom prst="rect">
            <a:avLst/>
          </a:prstGeom>
        </p:spPr>
      </p:pic>
      <p:pic>
        <p:nvPicPr>
          <p:cNvPr id="37" name="Picture 36" descr="A purple triangle with white text&#10;&#10;Description automatically generated">
            <a:extLst>
              <a:ext uri="{FF2B5EF4-FFF2-40B4-BE49-F238E27FC236}">
                <a16:creationId xmlns:a16="http://schemas.microsoft.com/office/drawing/2014/main" id="{BA5747B0-B8B6-6535-45B5-77D2F54E213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5323" b="81470" l="11279" r="89477">
                        <a14:foregroundMark x1="51166" y1="18486" x2="51166" y2="18486"/>
                        <a14:foregroundMark x1="50410" y1="15367" x2="50410" y2="15367"/>
                        <a14:foregroundMark x1="85822" y1="81559" x2="85822" y2="81559"/>
                        <a14:foregroundMark x1="15375" y1="80802" x2="15375" y2="80802"/>
                        <a14:foregroundMark x1="11342" y1="80535" x2="11342" y2="80535"/>
                        <a14:foregroundMark x1="89477" y1="81069" x2="89477" y2="81069"/>
                        <a14:foregroundMark x1="50410" y1="64365" x2="50410" y2="64365"/>
                        <a14:foregroundMark x1="50032" y1="63831" x2="50032" y2="63831"/>
                        <a14:foregroundMark x1="48582" y1="56303" x2="48582" y2="56303"/>
                        <a14:foregroundMark x1="49275" y1="54744" x2="49275" y2="54744"/>
                        <a14:foregroundMark x1="49653" y1="52650" x2="49653" y2="52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13" t="11925" r="8308" b="13835"/>
          <a:stretch/>
        </p:blipFill>
        <p:spPr>
          <a:xfrm>
            <a:off x="5499963" y="2492733"/>
            <a:ext cx="1149835" cy="1431127"/>
          </a:xfrm>
          <a:prstGeom prst="rect">
            <a:avLst/>
          </a:prstGeom>
        </p:spPr>
      </p:pic>
      <p:pic>
        <p:nvPicPr>
          <p:cNvPr id="53" name="Picture 52" descr="A orange triangle with white text&#10;&#10;Description automatically generated">
            <a:extLst>
              <a:ext uri="{FF2B5EF4-FFF2-40B4-BE49-F238E27FC236}">
                <a16:creationId xmlns:a16="http://schemas.microsoft.com/office/drawing/2014/main" id="{EE0B12D6-BDDD-4B0F-AAD7-44774AAB80DB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4655" b="83474" l="11090" r="87461">
                        <a14:foregroundMark x1="49842" y1="14699" x2="49842" y2="14699"/>
                        <a14:foregroundMark x1="87461" y1="80891" x2="87461" y2="80891"/>
                        <a14:foregroundMark x1="86011" y1="83474" x2="86011" y2="83474"/>
                        <a14:foregroundMark x1="16698" y1="79065" x2="16698" y2="79065"/>
                        <a14:foregroundMark x1="11153" y1="81648" x2="11153" y2="81648"/>
                        <a14:foregroundMark x1="14430" y1="83474" x2="14430" y2="83474"/>
                        <a14:foregroundMark x1="49842" y1="53007" x2="49842" y2="53007"/>
                        <a14:foregroundMark x1="49086" y1="53764" x2="49086" y2="53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430" t="7753" r="8429" b="13476"/>
          <a:stretch/>
        </p:blipFill>
        <p:spPr>
          <a:xfrm>
            <a:off x="10617303" y="3103639"/>
            <a:ext cx="1132973" cy="1518497"/>
          </a:xfrm>
          <a:prstGeom prst="rect">
            <a:avLst/>
          </a:prstGeom>
        </p:spPr>
      </p:pic>
      <p:pic>
        <p:nvPicPr>
          <p:cNvPr id="35" name="Picture 34" descr="A purple triangle with white text&#10;&#10;Description automatically generated">
            <a:extLst>
              <a:ext uri="{FF2B5EF4-FFF2-40B4-BE49-F238E27FC236}">
                <a16:creationId xmlns:a16="http://schemas.microsoft.com/office/drawing/2014/main" id="{64009CD1-F985-2B80-BB30-19DDEDAC442E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5635" b="83163" l="13296" r="89225">
                        <a14:foregroundMark x1="50914" y1="18530" x2="50914" y2="18530"/>
                        <a14:foregroundMark x1="50914" y1="17238" x2="50914" y2="17238"/>
                        <a14:foregroundMark x1="50914" y1="17238" x2="50914" y2="17238"/>
                        <a14:foregroundMark x1="50536" y1="15679" x2="50536" y2="15679"/>
                        <a14:foregroundMark x1="84436" y1="79243" x2="84436" y2="79243"/>
                        <a14:foregroundMark x1="85570" y1="83163" x2="85570" y2="83163"/>
                        <a14:foregroundMark x1="17328" y1="78486" x2="17328" y2="78486"/>
                        <a14:foregroundMark x1="13296" y1="80846" x2="13296" y2="80846"/>
                        <a14:foregroundMark x1="89225" y1="81336" x2="89225" y2="81336"/>
                        <a14:foregroundMark x1="60113" y1="65702" x2="60113" y2="65702"/>
                        <a14:foregroundMark x1="60491" y1="64677" x2="60491" y2="64677"/>
                        <a14:foregroundMark x1="61248" y1="65702" x2="61248" y2="65702"/>
                        <a14:foregroundMark x1="61248" y1="65434" x2="61248" y2="65434"/>
                        <a14:foregroundMark x1="61248" y1="65434" x2="61248" y2="65434"/>
                        <a14:foregroundMark x1="52363" y1="57639" x2="52363" y2="57639"/>
                        <a14:foregroundMark x1="49779" y1="57906" x2="49779" y2="57906"/>
                        <a14:foregroundMark x1="49779" y1="56837" x2="49779" y2="56837"/>
                        <a14:foregroundMark x1="49779" y1="55546" x2="49779" y2="55546"/>
                        <a14:foregroundMark x1="50536" y1="53185" x2="50536" y2="531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73" t="12569" r="9359" b="13191"/>
          <a:stretch/>
        </p:blipFill>
        <p:spPr>
          <a:xfrm>
            <a:off x="4539568" y="3191009"/>
            <a:ext cx="1086997" cy="1431127"/>
          </a:xfrm>
          <a:prstGeom prst="rect">
            <a:avLst/>
          </a:prstGeom>
        </p:spPr>
      </p:pic>
      <p:pic>
        <p:nvPicPr>
          <p:cNvPr id="39" name="Picture 38" descr="A blue triangle with white text&#10;&#10;Description automatically generated">
            <a:extLst>
              <a:ext uri="{FF2B5EF4-FFF2-40B4-BE49-F238E27FC236}">
                <a16:creationId xmlns:a16="http://schemas.microsoft.com/office/drawing/2014/main" id="{54D10CD1-3170-8EB2-4534-107CC374AFCB}"/>
              </a:ext>
            </a:extLst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6615" b="81782" l="13485" r="89414">
                        <a14:foregroundMark x1="52552" y1="53942" x2="52552" y2="53942"/>
                        <a14:foregroundMark x1="49590" y1="53408" x2="49590" y2="53408"/>
                        <a14:foregroundMark x1="49275" y1="53408" x2="49275" y2="53408"/>
                        <a14:foregroundMark x1="48519" y1="55234" x2="48519" y2="56036"/>
                        <a14:foregroundMark x1="48141" y1="56526" x2="48141" y2="56526"/>
                        <a14:foregroundMark x1="48141" y1="56793" x2="48141" y2="56793"/>
                        <a14:foregroundMark x1="50725" y1="16927" x2="50725" y2="16927"/>
                        <a14:foregroundMark x1="49590" y1="16659" x2="49590" y2="16659"/>
                        <a14:foregroundMark x1="83932" y1="80535" x2="83932" y2="80535"/>
                        <a14:foregroundMark x1="85759" y1="81826" x2="85759" y2="81826"/>
                        <a14:foregroundMark x1="13485" y1="80535" x2="13485" y2="80535"/>
                        <a14:foregroundMark x1="34468" y1="63029" x2="34468" y2="63029"/>
                        <a14:foregroundMark x1="37051" y1="63831" x2="37051" y2="63831"/>
                        <a14:foregroundMark x1="35224" y1="63831" x2="35224" y2="63831"/>
                        <a14:foregroundMark x1="34846" y1="63831" x2="34846" y2="63831"/>
                        <a14:foregroundMark x1="34846" y1="62539" x2="34846" y2="62539"/>
                        <a14:foregroundMark x1="34846" y1="62539" x2="34846" y2="62539"/>
                        <a14:foregroundMark x1="34468" y1="62004" x2="34468" y2="62004"/>
                        <a14:foregroundMark x1="34846" y1="63296" x2="34846" y2="63296"/>
                        <a14:foregroundMark x1="35224" y1="63563" x2="35224" y2="63563"/>
                        <a14:foregroundMark x1="35980" y1="64098" x2="35980" y2="64098"/>
                        <a14:foregroundMark x1="35980" y1="64098" x2="35980" y2="64098"/>
                        <a14:foregroundMark x1="34468" y1="64633" x2="34468" y2="64633"/>
                        <a14:foregroundMark x1="33774" y1="64855" x2="33774" y2="64855"/>
                        <a14:foregroundMark x1="33396" y1="64633" x2="33396" y2="64633"/>
                        <a14:foregroundMark x1="33396" y1="63563" x2="33396" y2="63563"/>
                        <a14:foregroundMark x1="33396" y1="62806" x2="33396" y2="62806"/>
                        <a14:foregroundMark x1="33396" y1="62272" x2="33396" y2="62272"/>
                        <a14:foregroundMark x1="30057" y1="62004" x2="30057" y2="62004"/>
                        <a14:foregroundMark x1="28986" y1="63831" x2="28986" y2="63831"/>
                        <a14:foregroundMark x1="28986" y1="64365" x2="28986" y2="64365"/>
                        <a14:foregroundMark x1="29364" y1="64633" x2="29364" y2="64633"/>
                        <a14:foregroundMark x1="30057" y1="64098" x2="30057" y2="64098"/>
                        <a14:foregroundMark x1="30057" y1="64098" x2="30057" y2="64098"/>
                        <a14:foregroundMark x1="29679" y1="63296" x2="29679" y2="63296"/>
                        <a14:foregroundMark x1="29679" y1="63296" x2="29679" y2="63296"/>
                        <a14:foregroundMark x1="27473" y1="62806" x2="27473" y2="62806"/>
                        <a14:foregroundMark x1="59546" y1="63831" x2="59546" y2="63831"/>
                        <a14:foregroundMark x1="60302" y1="63831" x2="60302" y2="63831"/>
                        <a14:foregroundMark x1="61059" y1="63831" x2="61059" y2="63831"/>
                        <a14:foregroundMark x1="61059" y1="63831" x2="61059" y2="63831"/>
                        <a14:foregroundMark x1="61059" y1="63296" x2="61059" y2="63296"/>
                        <a14:foregroundMark x1="61059" y1="63296" x2="61059" y2="63296"/>
                        <a14:foregroundMark x1="61059" y1="63296" x2="61059" y2="63296"/>
                        <a14:foregroundMark x1="61437" y1="62539" x2="61437" y2="62539"/>
                        <a14:foregroundMark x1="61437" y1="62539" x2="61437" y2="62539"/>
                        <a14:foregroundMark x1="61437" y1="62806" x2="61437" y2="62806"/>
                        <a14:foregroundMark x1="61437" y1="63563" x2="61437" y2="63563"/>
                        <a14:foregroundMark x1="61437" y1="63563" x2="61437" y2="63563"/>
                        <a14:foregroundMark x1="61752" y1="63563" x2="61752" y2="63563"/>
                        <a14:foregroundMark x1="61752" y1="62004" x2="61752" y2="62004"/>
                        <a14:foregroundMark x1="61752" y1="62806" x2="61752" y2="62806"/>
                        <a14:foregroundMark x1="61752" y1="62806" x2="62130" y2="63563"/>
                        <a14:foregroundMark x1="62130" y1="63831" x2="62130" y2="63831"/>
                        <a14:foregroundMark x1="62130" y1="63831" x2="62130" y2="63831"/>
                        <a14:foregroundMark x1="62886" y1="63831" x2="62886" y2="63831"/>
                        <a14:foregroundMark x1="62886" y1="63831" x2="62886" y2="63831"/>
                        <a14:foregroundMark x1="62508" y1="63029" x2="62508" y2="63029"/>
                        <a14:foregroundMark x1="62508" y1="63029" x2="62508" y2="63029"/>
                        <a14:foregroundMark x1="61437" y1="62806" x2="61437" y2="62806"/>
                        <a14:foregroundMark x1="61437" y1="62539" x2="61437" y2="62539"/>
                        <a14:foregroundMark x1="60681" y1="62272" x2="60681" y2="62272"/>
                        <a14:foregroundMark x1="60681" y1="62272" x2="60681" y2="62272"/>
                        <a14:foregroundMark x1="60681" y1="62272" x2="60681" y2="62272"/>
                        <a14:foregroundMark x1="60681" y1="62272" x2="60681" y2="62272"/>
                        <a14:foregroundMark x1="61437" y1="62539" x2="61437" y2="62539"/>
                        <a14:foregroundMark x1="61437" y1="62539" x2="61437" y2="62539"/>
                        <a14:foregroundMark x1="73598" y1="63296" x2="73598" y2="63296"/>
                        <a14:foregroundMark x1="72086" y1="63029" x2="72086" y2="63029"/>
                        <a14:foregroundMark x1="72086" y1="63029" x2="72086" y2="63029"/>
                        <a14:foregroundMark x1="71708" y1="63029" x2="71708" y2="64098"/>
                        <a14:foregroundMark x1="72464" y1="64855" x2="72464" y2="64855"/>
                        <a14:foregroundMark x1="71708" y1="63563" x2="71708" y2="63563"/>
                        <a14:foregroundMark x1="71708" y1="63563" x2="71708" y2="63563"/>
                        <a14:foregroundMark x1="71393" y1="63296" x2="71393" y2="63296"/>
                        <a14:foregroundMark x1="71393" y1="63296" x2="71393" y2="63296"/>
                        <a14:foregroundMark x1="71393" y1="63296" x2="71393" y2="63296"/>
                        <a14:foregroundMark x1="71393" y1="63296" x2="71393" y2="63296"/>
                        <a14:foregroundMark x1="71393" y1="63296" x2="71393" y2="63296"/>
                        <a14:foregroundMark x1="71393" y1="63029" x2="71393" y2="63029"/>
                        <a14:foregroundMark x1="71393" y1="63029" x2="71393" y2="63029"/>
                        <a14:foregroundMark x1="71393" y1="63831" x2="71393" y2="63831"/>
                        <a14:foregroundMark x1="70258" y1="63563" x2="70258" y2="63563"/>
                        <a14:foregroundMark x1="70258" y1="63563" x2="70258" y2="63563"/>
                        <a14:foregroundMark x1="71014" y1="63296" x2="71014" y2="63296"/>
                        <a14:foregroundMark x1="69880" y1="63831" x2="69880" y2="63831"/>
                        <a14:foregroundMark x1="70258" y1="63831" x2="70258" y2="63831"/>
                        <a14:foregroundMark x1="71014" y1="63296" x2="71014" y2="63296"/>
                        <a14:foregroundMark x1="70258" y1="62806" x2="70258" y2="62806"/>
                        <a14:foregroundMark x1="69502" y1="62539" x2="69502" y2="62539"/>
                        <a14:foregroundMark x1="69502" y1="62539" x2="69502" y2="62539"/>
                        <a14:foregroundMark x1="69880" y1="62539" x2="69880" y2="62539"/>
                        <a14:foregroundMark x1="70258" y1="62539" x2="70258" y2="62539"/>
                        <a14:foregroundMark x1="70258" y1="62539" x2="70258" y2="62539"/>
                        <a14:foregroundMark x1="70636" y1="63296" x2="70636" y2="63296"/>
                        <a14:foregroundMark x1="70636" y1="63296" x2="71393" y2="64098"/>
                        <a14:foregroundMark x1="71708" y1="65122" x2="71708" y2="65122"/>
                        <a14:foregroundMark x1="71708" y1="65122" x2="71708" y2="65122"/>
                        <a14:foregroundMark x1="71708" y1="64633" x2="71708" y2="64633"/>
                        <a14:foregroundMark x1="71708" y1="64633" x2="71708" y2="64633"/>
                        <a14:foregroundMark x1="71708" y1="64633" x2="71708" y2="64633"/>
                        <a14:foregroundMark x1="71708" y1="64098" x2="71708" y2="64098"/>
                        <a14:foregroundMark x1="71393" y1="63563" x2="71393" y2="63563"/>
                        <a14:foregroundMark x1="71393" y1="64365" x2="71393" y2="64365"/>
                        <a14:foregroundMark x1="46314" y1="62539" x2="46314" y2="62539"/>
                        <a14:foregroundMark x1="46692" y1="62272" x2="46692" y2="62272"/>
                        <a14:foregroundMark x1="46692" y1="62272" x2="46692" y2="62272"/>
                        <a14:foregroundMark x1="46692" y1="62272" x2="46692" y2="62272"/>
                        <a14:foregroundMark x1="46692" y1="62806" x2="46692" y2="62806"/>
                        <a14:foregroundMark x1="44802" y1="63831" x2="44802" y2="63831"/>
                        <a14:foregroundMark x1="44802" y1="63831" x2="44802" y2="63831"/>
                        <a14:foregroundMark x1="45180" y1="62539" x2="45180" y2="62539"/>
                        <a14:foregroundMark x1="45180" y1="62539" x2="45180" y2="62539"/>
                        <a14:foregroundMark x1="46314" y1="63029" x2="46314" y2="63029"/>
                        <a14:foregroundMark x1="45558" y1="64365" x2="45558" y2="64365"/>
                        <a14:foregroundMark x1="45936" y1="63563" x2="45936" y2="63563"/>
                        <a14:foregroundMark x1="44802" y1="63831" x2="44802" y2="63831"/>
                        <a14:foregroundMark x1="46314" y1="62272" x2="46314" y2="62272"/>
                        <a14:foregroundMark x1="46314" y1="62004" x2="46314" y2="62004"/>
                        <a14:foregroundMark x1="45558" y1="64098" x2="45558" y2="64098"/>
                        <a14:foregroundMark x1="45558" y1="63563" x2="45558" y2="63563"/>
                        <a14:foregroundMark x1="45558" y1="62806" x2="45558" y2="62806"/>
                        <a14:foregroundMark x1="42218" y1="68285" x2="42218" y2="68285"/>
                        <a14:foregroundMark x1="42218" y1="69042" x2="42218" y2="69042"/>
                        <a14:foregroundMark x1="42218" y1="69042" x2="42218" y2="69042"/>
                        <a14:foregroundMark x1="41903" y1="69577" x2="41903" y2="69577"/>
                        <a14:foregroundMark x1="41903" y1="69577" x2="41903" y2="69577"/>
                        <a14:foregroundMark x1="41903" y1="69577" x2="41903" y2="69577"/>
                        <a14:foregroundMark x1="41525" y1="68508" x2="41525" y2="68508"/>
                        <a14:foregroundMark x1="41525" y1="68285" x2="41525" y2="68285"/>
                        <a14:foregroundMark x1="41525" y1="68285" x2="41525" y2="68285"/>
                        <a14:foregroundMark x1="57719" y1="68285" x2="57719" y2="68285"/>
                        <a14:foregroundMark x1="57341" y1="68285" x2="57341" y2="68285"/>
                        <a14:foregroundMark x1="60302" y1="67751" x2="60302" y2="67751"/>
                        <a14:foregroundMark x1="58475" y1="69042" x2="58475" y2="69042"/>
                        <a14:foregroundMark x1="61752" y1="67216" x2="61752" y2="67216"/>
                        <a14:foregroundMark x1="58097" y1="69310" x2="58097" y2="69310"/>
                        <a14:foregroundMark x1="59546" y1="69310" x2="59546" y2="69310"/>
                        <a14:foregroundMark x1="59924" y1="69310" x2="59924" y2="69310"/>
                        <a14:foregroundMark x1="58853" y1="69042" x2="58853" y2="69042"/>
                        <a14:foregroundMark x1="58853" y1="69042" x2="58853" y2="69042"/>
                        <a14:foregroundMark x1="58853" y1="69042" x2="58853" y2="69042"/>
                        <a14:foregroundMark x1="58853" y1="69042" x2="58853" y2="69042"/>
                        <a14:foregroundMark x1="59231" y1="69042" x2="59231" y2="69042"/>
                        <a14:foregroundMark x1="59231" y1="69042" x2="59231" y2="69042"/>
                        <a14:foregroundMark x1="59231" y1="69042" x2="59231" y2="69042"/>
                        <a14:foregroundMark x1="51481" y1="53140" x2="51481" y2="53140"/>
                        <a14:foregroundMark x1="89036" y1="80757" x2="89036" y2="80757"/>
                        <a14:foregroundMark x1="89414" y1="81024" x2="89414" y2="81024"/>
                        <a14:foregroundMark x1="89414" y1="81024" x2="89414" y2="81024"/>
                        <a14:foregroundMark x1="38563" y1="64098" x2="38563" y2="64098"/>
                        <a14:foregroundMark x1="40391" y1="62806" x2="40391" y2="62806"/>
                        <a14:foregroundMark x1="40391" y1="62806" x2="40391" y2="62806"/>
                        <a14:foregroundMark x1="40769" y1="64365" x2="40769" y2="64365"/>
                        <a14:foregroundMark x1="40769" y1="64365" x2="40769" y2="64365"/>
                        <a14:foregroundMark x1="40391" y1="64633" x2="40391" y2="64633"/>
                        <a14:foregroundMark x1="40013" y1="64365" x2="40013" y2="64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18" t="11462" r="8503" b="13191"/>
          <a:stretch/>
        </p:blipFill>
        <p:spPr>
          <a:xfrm>
            <a:off x="5996830" y="2809380"/>
            <a:ext cx="1149835" cy="1452477"/>
          </a:xfrm>
          <a:prstGeom prst="rect">
            <a:avLst/>
          </a:prstGeom>
        </p:spPr>
      </p:pic>
      <p:pic>
        <p:nvPicPr>
          <p:cNvPr id="41" name="Picture 40" descr="A blue triangle with white text&#10;&#10;Description automatically generated">
            <a:extLst>
              <a:ext uri="{FF2B5EF4-FFF2-40B4-BE49-F238E27FC236}">
                <a16:creationId xmlns:a16="http://schemas.microsoft.com/office/drawing/2014/main" id="{E4D886DA-A1AF-A7E4-5AF7-9BFD446E0EDA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3497" b="83519" l="11531" r="86578">
                        <a14:foregroundMark x1="50977" y1="16080" x2="50977" y2="16080"/>
                        <a14:foregroundMark x1="49527" y1="13497" x2="49527" y2="13497"/>
                        <a14:foregroundMark x1="86767" y1="80713" x2="86767" y2="80713"/>
                        <a14:foregroundMark x1="85318" y1="83608" x2="85318" y2="83608"/>
                        <a14:foregroundMark x1="15627" y1="80490" x2="15627" y2="80490"/>
                        <a14:foregroundMark x1="11531" y1="81247" x2="11531" y2="81247"/>
                        <a14:foregroundMark x1="14493" y1="83341" x2="14493" y2="83341"/>
                        <a14:foregroundMark x1="59861" y1="66904" x2="59861" y2="66904"/>
                        <a14:foregroundMark x1="60239" y1="64811" x2="60239" y2="64811"/>
                        <a14:foregroundMark x1="45117" y1="66637" x2="45117" y2="66637"/>
                        <a14:foregroundMark x1="49527" y1="58307" x2="49527" y2="58307"/>
                        <a14:foregroundMark x1="49149" y1="55724" x2="49149" y2="55724"/>
                        <a14:foregroundMark x1="49527" y1="55189" x2="49527" y2="55189"/>
                        <a14:foregroundMark x1="48771" y1="58575" x2="48771" y2="585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87" t="11082" r="8772" b="12835"/>
          <a:stretch/>
        </p:blipFill>
        <p:spPr>
          <a:xfrm>
            <a:off x="6453576" y="3195857"/>
            <a:ext cx="1132973" cy="1466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06B8451-7982-FF31-5FEC-50597D0262B9}"/>
              </a:ext>
            </a:extLst>
          </p:cNvPr>
          <p:cNvSpPr txBox="1"/>
          <p:nvPr/>
        </p:nvSpPr>
        <p:spPr>
          <a:xfrm>
            <a:off x="121023" y="6492875"/>
            <a:ext cx="8337178" cy="28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Data sourced from the </a:t>
            </a:r>
            <a:r>
              <a:rPr lang="en-GB" sz="1200" dirty="0">
                <a:hlinkClick r:id="rId30"/>
              </a:rPr>
              <a:t>National Student Money Survey 2023</a:t>
            </a:r>
            <a:r>
              <a:rPr lang="en-GB" sz="1200" dirty="0"/>
              <a:t> (Save the Student).</a:t>
            </a:r>
          </a:p>
        </p:txBody>
      </p:sp>
    </p:spTree>
    <p:extLst>
      <p:ext uri="{BB962C8B-B14F-4D97-AF65-F5344CB8AC3E}">
        <p14:creationId xmlns:p14="http://schemas.microsoft.com/office/powerpoint/2010/main" val="23304349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1F44FB7-B28C-8784-DF37-F3F2EA222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Normalise part-time student jobs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282218" cy="4506936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Encourage careers teams to offer part-time job support services for students and highlight this service to applicants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Include info on part-time jobs at Open Days, on webpages and social media, highlighting key timescales of when to apply for local part-time jobs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Work with careers teams to plan part-time jobs fairs with local employers during the pre-arrival and induction period</a:t>
            </a:r>
          </a:p>
          <a:p>
            <a:pPr>
              <a:lnSpc>
                <a:spcPct val="110000"/>
              </a:lnSpc>
            </a:pPr>
            <a:r>
              <a:rPr lang="en-GB" sz="2000" dirty="0"/>
              <a:t>Use real-world data to encourage students and applicants to consider part-time work:</a:t>
            </a:r>
          </a:p>
          <a:p>
            <a:pPr lvl="1">
              <a:lnSpc>
                <a:spcPct val="110000"/>
              </a:lnSpc>
            </a:pPr>
            <a:r>
              <a:rPr lang="en-GB" sz="2000" b="1" dirty="0"/>
              <a:t>56% </a:t>
            </a:r>
            <a:r>
              <a:rPr lang="en-GB" sz="2000" dirty="0"/>
              <a:t>of students have a part-time job</a:t>
            </a:r>
          </a:p>
          <a:p>
            <a:pPr lvl="1">
              <a:lnSpc>
                <a:spcPct val="110000"/>
              </a:lnSpc>
            </a:pPr>
            <a:r>
              <a:rPr lang="en-GB" sz="2000" dirty="0"/>
              <a:t>Students with part-time jobs earn an average of </a:t>
            </a:r>
            <a:r>
              <a:rPr lang="en-GB" sz="2000" b="1" dirty="0"/>
              <a:t>£544 </a:t>
            </a:r>
            <a:r>
              <a:rPr lang="en-GB" sz="2000" dirty="0"/>
              <a:t>per month</a:t>
            </a:r>
          </a:p>
          <a:p>
            <a:pPr>
              <a:lnSpc>
                <a:spcPct val="110000"/>
              </a:lnSpc>
            </a:pPr>
            <a:endParaRPr lang="en-US" sz="2000" dirty="0"/>
          </a:p>
        </p:txBody>
      </p:sp>
      <p:pic>
        <p:nvPicPr>
          <p:cNvPr id="8" name="Picture 7" descr="A cell phone with a person on the screen&#10;&#10;Description automatically generated">
            <a:extLst>
              <a:ext uri="{FF2B5EF4-FFF2-40B4-BE49-F238E27FC236}">
                <a16:creationId xmlns:a16="http://schemas.microsoft.com/office/drawing/2014/main" id="{2ADCDCFA-A7E8-3725-D833-9A9B00B358B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556" b="95463" l="27778" r="72778">
                        <a14:foregroundMark x1="33148" y1="12870" x2="33148" y2="12870"/>
                        <a14:foregroundMark x1="28519" y1="12037" x2="50648" y2="38426"/>
                        <a14:foregroundMark x1="50648" y1="38426" x2="70463" y2="36481"/>
                        <a14:foregroundMark x1="70463" y1="36481" x2="64444" y2="22778"/>
                        <a14:foregroundMark x1="64444" y1="22778" x2="49352" y2="14259"/>
                        <a14:foregroundMark x1="49352" y1="14259" x2="29722" y2="11667"/>
                        <a14:foregroundMark x1="36019" y1="73889" x2="39352" y2="84630"/>
                        <a14:foregroundMark x1="39352" y1="84630" x2="45556" y2="90000"/>
                        <a14:foregroundMark x1="45556" y1="90000" x2="57407" y2="88519"/>
                        <a14:foregroundMark x1="57407" y1="88519" x2="55648" y2="80185"/>
                        <a14:foregroundMark x1="55648" y1="80185" x2="34352" y2="74722"/>
                        <a14:foregroundMark x1="34352" y1="74722" x2="34352" y2="74722"/>
                        <a14:foregroundMark x1="58426" y1="81667" x2="63519" y2="90463"/>
                        <a14:foregroundMark x1="63519" y1="90463" x2="72037" y2="93148"/>
                        <a14:foregroundMark x1="72037" y1="93148" x2="72963" y2="82870"/>
                        <a14:foregroundMark x1="72963" y1="82870" x2="71111" y2="72963"/>
                        <a14:foregroundMark x1="71111" y1="72963" x2="63796" y2="68241"/>
                        <a14:foregroundMark x1="63796" y1="68241" x2="54907" y2="72130"/>
                        <a14:foregroundMark x1="54907" y1="72130" x2="57037" y2="83704"/>
                        <a14:foregroundMark x1="68148" y1="47500" x2="71759" y2="56759"/>
                        <a14:foregroundMark x1="71759" y1="56759" x2="71667" y2="66296"/>
                        <a14:foregroundMark x1="71667" y1="66296" x2="68981" y2="73796"/>
                        <a14:foregroundMark x1="68981" y1="73796" x2="69167" y2="46019"/>
                        <a14:foregroundMark x1="65185" y1="80185" x2="72130" y2="86111"/>
                        <a14:foregroundMark x1="72130" y1="86111" x2="69444" y2="95463"/>
                        <a14:foregroundMark x1="69444" y1="95463" x2="61111" y2="86389"/>
                        <a14:foregroundMark x1="61111" y1="86389" x2="67500" y2="80556"/>
                        <a14:foregroundMark x1="48426" y1="87037" x2="52315" y2="94352"/>
                        <a14:foregroundMark x1="52315" y1="94352" x2="33611" y2="95370"/>
                        <a14:foregroundMark x1="33611" y1="95370" x2="28333" y2="87130"/>
                        <a14:foregroundMark x1="28333" y1="87130" x2="29907" y2="65926"/>
                        <a14:foregroundMark x1="29907" y1="65926" x2="36481" y2="69815"/>
                        <a14:foregroundMark x1="36481" y1="69815" x2="47593" y2="83611"/>
                        <a14:foregroundMark x1="47593" y1="83611" x2="50093" y2="90000"/>
                        <a14:foregroundMark x1="47778" y1="54630" x2="36389" y2="55278"/>
                        <a14:foregroundMark x1="36389" y1="55278" x2="31759" y2="65741"/>
                        <a14:foregroundMark x1="31759" y1="65741" x2="50463" y2="70833"/>
                        <a14:foregroundMark x1="50463" y1="70833" x2="61667" y2="65463"/>
                        <a14:foregroundMark x1="61667" y1="65463" x2="50648" y2="55000"/>
                        <a14:foregroundMark x1="50648" y1="55000" x2="42963" y2="54537"/>
                        <a14:foregroundMark x1="45278" y1="56481" x2="55556" y2="66019"/>
                        <a14:foregroundMark x1="55556" y1="66019" x2="48148" y2="54815"/>
                        <a14:foregroundMark x1="48148" y1="54815" x2="42963" y2="58796"/>
                        <a14:foregroundMark x1="47130" y1="60648" x2="45926" y2="60278"/>
                        <a14:foregroundMark x1="44815" y1="60000" x2="43426" y2="60185"/>
                        <a14:foregroundMark x1="43611" y1="60648" x2="49259" y2="66389"/>
                        <a14:foregroundMark x1="49259" y1="66389" x2="41111" y2="60926"/>
                        <a14:foregroundMark x1="41111" y1="60926" x2="39444" y2="62315"/>
                        <a14:foregroundMark x1="54907" y1="58981" x2="54259" y2="58981"/>
                        <a14:foregroundMark x1="60833" y1="58981" x2="61204" y2="59630"/>
                        <a14:foregroundMark x1="41944" y1="62500" x2="42593" y2="62963"/>
                        <a14:foregroundMark x1="43981" y1="62778" x2="40648" y2="62130"/>
                        <a14:foregroundMark x1="42963" y1="62778" x2="42500" y2="61759"/>
                        <a14:foregroundMark x1="44907" y1="63148" x2="40926" y2="62778"/>
                        <a14:foregroundMark x1="27685" y1="13333" x2="30278" y2="5093"/>
                        <a14:foregroundMark x1="30278" y1="5093" x2="39074" y2="4074"/>
                        <a14:foregroundMark x1="39074" y1="4074" x2="46667" y2="4352"/>
                        <a14:foregroundMark x1="46667" y1="4352" x2="65833" y2="4074"/>
                        <a14:foregroundMark x1="65833" y1="4074" x2="69167" y2="13981"/>
                        <a14:foregroundMark x1="69167" y1="13981" x2="63704" y2="19537"/>
                        <a14:foregroundMark x1="63704" y1="19537" x2="56019" y2="21019"/>
                        <a14:foregroundMark x1="56019" y1="21019" x2="29537" y2="13796"/>
                        <a14:foregroundMark x1="29537" y1="13796" x2="27870" y2="12222"/>
                        <a14:foregroundMark x1="59167" y1="4907" x2="39907" y2="5278"/>
                        <a14:foregroundMark x1="39907" y1="5278" x2="56944" y2="8056"/>
                        <a14:foregroundMark x1="56944" y1="8056" x2="60556" y2="5556"/>
                        <a14:foregroundMark x1="67870" y1="23981" x2="64537" y2="23333"/>
                        <a14:foregroundMark x1="70370" y1="11667" x2="70370" y2="11667"/>
                        <a14:foregroundMark x1="69630" y1="11852" x2="71852" y2="20278"/>
                        <a14:foregroundMark x1="71852" y1="20278" x2="72778" y2="38333"/>
                        <a14:foregroundMark x1="72778" y1="38333" x2="68704" y2="27685"/>
                        <a14:foregroundMark x1="68704" y1="27685" x2="70185" y2="12222"/>
                        <a14:foregroundMark x1="35463" y1="71574" x2="34630" y2="70741"/>
                        <a14:foregroundMark x1="55370" y1="58981" x2="55185" y2="58519"/>
                        <a14:foregroundMark x1="56759" y1="58519" x2="57593" y2="58611"/>
                        <a14:foregroundMark x1="60556" y1="60000" x2="59352" y2="58519"/>
                        <a14:foregroundMark x1="59537" y1="60278" x2="59537" y2="602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986" t="2532" r="26053" b="2586"/>
          <a:stretch/>
        </p:blipFill>
        <p:spPr>
          <a:xfrm>
            <a:off x="8279681" y="1566313"/>
            <a:ext cx="3074118" cy="608171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161459-4519-5A86-F6C4-D0973B8E2AFE}"/>
              </a:ext>
            </a:extLst>
          </p:cNvPr>
          <p:cNvSpPr txBox="1"/>
          <p:nvPr/>
        </p:nvSpPr>
        <p:spPr>
          <a:xfrm>
            <a:off x="121023" y="6492875"/>
            <a:ext cx="8337178" cy="28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Data sourced from the </a:t>
            </a:r>
            <a:r>
              <a:rPr lang="en-GB" sz="1200" dirty="0">
                <a:hlinkClick r:id="rId6"/>
              </a:rPr>
              <a:t>National Student Money Survey 2023</a:t>
            </a:r>
            <a:r>
              <a:rPr lang="en-GB" sz="1200" dirty="0"/>
              <a:t>, image sourced from Instagram: </a:t>
            </a:r>
            <a:r>
              <a:rPr lang="en-GB" sz="1200" dirty="0">
                <a:hlinkClick r:id="rId7"/>
              </a:rPr>
              <a:t>Staffs Uni</a:t>
            </a:r>
            <a:r>
              <a:rPr lang="en-GB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355133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black screen with a white background&#10;&#10;Description automatically generated">
            <a:extLst>
              <a:ext uri="{FF2B5EF4-FFF2-40B4-BE49-F238E27FC236}">
                <a16:creationId xmlns:a16="http://schemas.microsoft.com/office/drawing/2014/main" id="{978630A0-C66B-3FDC-7754-48FC061647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6322233" y="1960201"/>
            <a:ext cx="5168691" cy="3802758"/>
          </a:xfrm>
          <a:prstGeom prst="rect">
            <a:avLst/>
          </a:prstGeom>
        </p:spPr>
      </p:pic>
      <p:pic>
        <p:nvPicPr>
          <p:cNvPr id="13" name="Picture 12" descr="A black screen with a white background&#10;&#10;Description automatically generated">
            <a:extLst>
              <a:ext uri="{FF2B5EF4-FFF2-40B4-BE49-F238E27FC236}">
                <a16:creationId xmlns:a16="http://schemas.microsoft.com/office/drawing/2014/main" id="{E6CA9B48-1E89-F73C-D3C8-DD48173724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700784" y="1960201"/>
            <a:ext cx="5168691" cy="38027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F44FB7-B28C-8784-DF37-F3F2EA222E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Normalise part-time student jobs</a:t>
            </a:r>
          </a:p>
        </p:txBody>
      </p:sp>
      <p:pic>
        <p:nvPicPr>
          <p:cNvPr id="11" name="Online Media 10" title="Part-time jobs at university | Students share their experiences of working while studying">
            <a:hlinkClick r:id="" action="ppaction://media"/>
            <a:extLst>
              <a:ext uri="{FF2B5EF4-FFF2-40B4-BE49-F238E27FC236}">
                <a16:creationId xmlns:a16="http://schemas.microsoft.com/office/drawing/2014/main" id="{B032E243-109D-30C0-760A-7B058A1BF44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8"/>
          <a:stretch>
            <a:fillRect/>
          </a:stretch>
        </p:blipFill>
        <p:spPr>
          <a:xfrm>
            <a:off x="838200" y="2101852"/>
            <a:ext cx="4893860" cy="2765037"/>
          </a:xfrm>
          <a:prstGeom prst="rect">
            <a:avLst/>
          </a:prstGeom>
        </p:spPr>
      </p:pic>
      <p:pic>
        <p:nvPicPr>
          <p:cNvPr id="7" name="Online Media 6" title="Balancing a job at university">
            <a:hlinkClick r:id="" action="ppaction://media"/>
            <a:extLst>
              <a:ext uri="{FF2B5EF4-FFF2-40B4-BE49-F238E27FC236}">
                <a16:creationId xmlns:a16="http://schemas.microsoft.com/office/drawing/2014/main" id="{446EF302-17DD-98B7-309D-94EB7F1869D4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9"/>
          <a:stretch>
            <a:fillRect/>
          </a:stretch>
        </p:blipFill>
        <p:spPr>
          <a:xfrm>
            <a:off x="6459649" y="2101852"/>
            <a:ext cx="4893860" cy="27650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2A41FB1-B262-6254-B000-3E277A222673}"/>
              </a:ext>
            </a:extLst>
          </p:cNvPr>
          <p:cNvSpPr txBox="1"/>
          <p:nvPr/>
        </p:nvSpPr>
        <p:spPr>
          <a:xfrm>
            <a:off x="121023" y="6492875"/>
            <a:ext cx="83371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Videos sourced from YouTube: </a:t>
            </a:r>
            <a:r>
              <a:rPr lang="en-GB" sz="1200" dirty="0">
                <a:hlinkClick r:id="rId10"/>
              </a:rPr>
              <a:t>University of Manchester </a:t>
            </a:r>
            <a:r>
              <a:rPr lang="en-GB" sz="1200" dirty="0"/>
              <a:t>&amp; </a:t>
            </a:r>
            <a:r>
              <a:rPr lang="en-GB" sz="1200" dirty="0">
                <a:hlinkClick r:id="rId11"/>
              </a:rPr>
              <a:t>Birmingham City University</a:t>
            </a:r>
            <a:r>
              <a:rPr lang="en-GB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92919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Encourage accommodation teams to provide info on cheaper external options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55390" y="1825625"/>
            <a:ext cx="4898409" cy="4351338"/>
          </a:xfrm>
        </p:spPr>
        <p:txBody>
          <a:bodyPr>
            <a:normAutofit/>
          </a:bodyPr>
          <a:lstStyle/>
          <a:p>
            <a:r>
              <a:rPr lang="en-US" sz="2000" dirty="0"/>
              <a:t>Most students will want to live in university accommodation in their first year regardless</a:t>
            </a:r>
          </a:p>
          <a:p>
            <a:r>
              <a:rPr lang="en-US" sz="2000" dirty="0"/>
              <a:t>Providing info about cheaper options can help applicants to compare, make an informed decision and plan for future years</a:t>
            </a:r>
          </a:p>
          <a:p>
            <a:r>
              <a:rPr lang="en-US" sz="2000" dirty="0"/>
              <a:t>Include information about checking whether rent is inclusive or exclusive of bills</a:t>
            </a:r>
          </a:p>
          <a:p>
            <a:r>
              <a:rPr lang="en-US" sz="2000" dirty="0"/>
              <a:t>For students who pay energy bills separately to rent, they are paying an average of £86 per month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0752DEA-A847-8609-F55C-F11232761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AEB397-41DC-E220-5A64-D22B3E8D1F7D}"/>
              </a:ext>
            </a:extLst>
          </p:cNvPr>
          <p:cNvSpPr txBox="1"/>
          <p:nvPr/>
        </p:nvSpPr>
        <p:spPr>
          <a:xfrm>
            <a:off x="121022" y="6492875"/>
            <a:ext cx="9459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Average monthly rent and data sourced from the </a:t>
            </a:r>
            <a:r>
              <a:rPr lang="en-GB" sz="1200" dirty="0">
                <a:hlinkClick r:id="rId4"/>
              </a:rPr>
              <a:t>National Student Accommodation Survey 2024</a:t>
            </a:r>
            <a:r>
              <a:rPr lang="en-GB" sz="1200" dirty="0"/>
              <a:t> (Save the Student).</a:t>
            </a:r>
          </a:p>
        </p:txBody>
      </p:sp>
      <p:graphicFrame>
        <p:nvGraphicFramePr>
          <p:cNvPr id="9" name="Chart 8">
            <a:extLst>
              <a:ext uri="{FF2B5EF4-FFF2-40B4-BE49-F238E27FC236}">
                <a16:creationId xmlns:a16="http://schemas.microsoft.com/office/drawing/2014/main" id="{544B3EDA-1220-8B6A-8F33-BBE138240F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8249025"/>
              </p:ext>
            </p:extLst>
          </p:nvPr>
        </p:nvGraphicFramePr>
        <p:xfrm>
          <a:off x="838200" y="1967329"/>
          <a:ext cx="5257800" cy="43513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460310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 free budget planners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69540" y="1825625"/>
            <a:ext cx="4284259" cy="4351338"/>
          </a:xfrm>
        </p:spPr>
        <p:txBody>
          <a:bodyPr>
            <a:normAutofit/>
          </a:bodyPr>
          <a:lstStyle/>
          <a:p>
            <a:r>
              <a:rPr lang="en-US" sz="2000" dirty="0"/>
              <a:t>Develop a free, downloadable, meaningful budget planner</a:t>
            </a:r>
          </a:p>
          <a:p>
            <a:r>
              <a:rPr lang="en-US" sz="2000" dirty="0"/>
              <a:t>Build in visual comparisons between estimates and reality</a:t>
            </a:r>
          </a:p>
          <a:p>
            <a:r>
              <a:rPr lang="en-US" sz="2000" dirty="0"/>
              <a:t>Include calls-to-action and contact details for support</a:t>
            </a:r>
          </a:p>
          <a:p>
            <a:r>
              <a:rPr lang="en-US" sz="2000" b="1" dirty="0"/>
              <a:t>Our free pre-coded template budget planner is available to </a:t>
            </a:r>
            <a:r>
              <a:rPr lang="en-US" sz="2000" b="1" dirty="0">
                <a:hlinkClick r:id="rId3"/>
              </a:rPr>
              <a:t>download from the NASMA Member Portal</a:t>
            </a:r>
            <a:endParaRPr lang="en-US" sz="2000" b="1" dirty="0"/>
          </a:p>
        </p:txBody>
      </p:sp>
      <p:pic>
        <p:nvPicPr>
          <p:cNvPr id="5" name="Picture 2" descr="Free vector graphics of Macbook">
            <a:extLst>
              <a:ext uri="{FF2B5EF4-FFF2-40B4-BE49-F238E27FC236}">
                <a16:creationId xmlns:a16="http://schemas.microsoft.com/office/drawing/2014/main" id="{775339D6-4CB2-508D-D1C0-7361AB822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619" y="2021551"/>
            <a:ext cx="9139711" cy="39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6A2F94-8572-3A7B-8699-3B4D8E839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329018-0C49-ADDC-2EE5-6EF0A3C9A4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830" y="2241989"/>
            <a:ext cx="6578221" cy="32630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4AE599-3A90-712B-9C95-BA8EAC7EB9FE}"/>
              </a:ext>
            </a:extLst>
          </p:cNvPr>
          <p:cNvSpPr txBox="1"/>
          <p:nvPr/>
        </p:nvSpPr>
        <p:spPr>
          <a:xfrm>
            <a:off x="121022" y="6492875"/>
            <a:ext cx="9459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Developed by Keele University.</a:t>
            </a:r>
          </a:p>
        </p:txBody>
      </p:sp>
    </p:spTree>
    <p:extLst>
      <p:ext uri="{BB962C8B-B14F-4D97-AF65-F5344CB8AC3E}">
        <p14:creationId xmlns:p14="http://schemas.microsoft.com/office/powerpoint/2010/main" val="555323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Manage expectations of institutional support from the offset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Manage expectations of applicants around the types of institutional funding available to them</a:t>
            </a:r>
          </a:p>
          <a:p>
            <a:pPr>
              <a:lnSpc>
                <a:spcPct val="120000"/>
              </a:lnSpc>
            </a:pPr>
            <a:r>
              <a:rPr lang="en-US" dirty="0"/>
              <a:t>There has been a significant increase in applications to institutional hardship funds across the UK, with many students applying within the first month of starting their course</a:t>
            </a:r>
          </a:p>
          <a:p>
            <a:pPr>
              <a:lnSpc>
                <a:spcPct val="120000"/>
              </a:lnSpc>
            </a:pPr>
            <a:r>
              <a:rPr lang="en-US" dirty="0"/>
              <a:t>Be clear from the offset around the difference between bursaries and hardship funds so that applicants understand what to expect when applying for various institutional funds</a:t>
            </a:r>
          </a:p>
          <a:p>
            <a:pPr>
              <a:lnSpc>
                <a:spcPct val="120000"/>
              </a:lnSpc>
            </a:pPr>
            <a:r>
              <a:rPr lang="en-US" dirty="0"/>
              <a:t>You might want to </a:t>
            </a:r>
            <a:r>
              <a:rPr lang="en-GB" dirty="0"/>
              <a:t>develop communications around how to apply for bursaries, scholarships and support funds to draw attention</a:t>
            </a:r>
          </a:p>
          <a:p>
            <a:pPr>
              <a:lnSpc>
                <a:spcPct val="120000"/>
              </a:lnSpc>
            </a:pPr>
            <a:r>
              <a:rPr lang="en-GB" dirty="0"/>
              <a:t>Keep in regular contact with your student comms team to ensure that everyone is using the same, clear communications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664DDCF-0347-C6A7-5AAC-AA1ED257C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1982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1A1BC-D526-2E73-9319-774E3E7D6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financial education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E082FD-A084-445B-F07C-72106C4D9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64% of students feel that the financial education they had at school was inadequate, and 49% expect universities to offer financial education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85% of students are worried about money, and 54% of students </a:t>
            </a:r>
            <a:r>
              <a:rPr lang="en-US" dirty="0"/>
              <a:t>say it negatively impacts their mental health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1 in 10 students have </a:t>
            </a:r>
            <a:r>
              <a:rPr lang="en-GB" b="1" dirty="0"/>
              <a:t>never</a:t>
            </a:r>
            <a:r>
              <a:rPr lang="en-GB" dirty="0"/>
              <a:t> created a budget for university</a:t>
            </a:r>
          </a:p>
          <a:p>
            <a:pPr>
              <a:lnSpc>
                <a:spcPct val="120000"/>
              </a:lnSpc>
            </a:pPr>
            <a:endParaRPr lang="en-GB" dirty="0"/>
          </a:p>
          <a:p>
            <a:pPr>
              <a:lnSpc>
                <a:spcPct val="120000"/>
              </a:lnSpc>
            </a:pPr>
            <a:r>
              <a:rPr lang="en-GB" dirty="0"/>
              <a:t>NASMA members share UK-wide concerns around financial capability skills and expectations of financial support at university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F64EA1-AE36-D64D-C496-22C56C2A2D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A66B6B-9FCE-54F4-622D-D40FA6197B3D}"/>
              </a:ext>
            </a:extLst>
          </p:cNvPr>
          <p:cNvSpPr txBox="1"/>
          <p:nvPr/>
        </p:nvSpPr>
        <p:spPr>
          <a:xfrm>
            <a:off x="121023" y="6492875"/>
            <a:ext cx="8337178" cy="2823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Data sourced from the </a:t>
            </a:r>
            <a:r>
              <a:rPr lang="en-GB" sz="1200" dirty="0">
                <a:hlinkClick r:id="rId4"/>
              </a:rPr>
              <a:t>National Student Money Survey 2023 </a:t>
            </a:r>
            <a:r>
              <a:rPr lang="en-GB" sz="1200" dirty="0"/>
              <a:t>and </a:t>
            </a:r>
            <a:r>
              <a:rPr lang="en-GB" sz="1200" dirty="0">
                <a:hlinkClick r:id="rId5"/>
              </a:rPr>
              <a:t>Blackbullion Money &amp; Wellbeing Report 2024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9011827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Make ‘student money’ a key Open Day talk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1742" y="1825625"/>
            <a:ext cx="4912057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Offer to deliver a student money talk at </a:t>
            </a:r>
            <a:r>
              <a:rPr lang="en-US" b="1" dirty="0"/>
              <a:t>every</a:t>
            </a:r>
            <a:r>
              <a:rPr lang="en-US" dirty="0"/>
              <a:t> undergraduate and postgraduate Open Day and Visit Day</a:t>
            </a:r>
          </a:p>
          <a:p>
            <a:pPr>
              <a:lnSpc>
                <a:spcPct val="120000"/>
              </a:lnSpc>
            </a:pPr>
            <a:r>
              <a:rPr lang="en-US" dirty="0"/>
              <a:t>Include information about funding available and the expected parental contribution</a:t>
            </a:r>
          </a:p>
          <a:p>
            <a:pPr>
              <a:lnSpc>
                <a:spcPct val="120000"/>
              </a:lnSpc>
            </a:pPr>
            <a:r>
              <a:rPr lang="en-US" dirty="0"/>
              <a:t>Set realistic expectations of income sources and living costs</a:t>
            </a:r>
          </a:p>
          <a:p>
            <a:pPr>
              <a:lnSpc>
                <a:spcPct val="120000"/>
              </a:lnSpc>
            </a:pPr>
            <a:r>
              <a:rPr lang="en-GB" dirty="0"/>
              <a:t>Make these talks as interactive and engaging as possible, and avoid information overload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3FB7EB-4422-2BBB-59F2-3359F48BC6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B86D72-97EF-1051-D5A2-1292588607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284" t="19569" r="60736" b="7829"/>
          <a:stretch/>
        </p:blipFill>
        <p:spPr>
          <a:xfrm>
            <a:off x="838200" y="1825625"/>
            <a:ext cx="5491550" cy="3869284"/>
          </a:xfrm>
          <a:prstGeom prst="rect">
            <a:avLst/>
          </a:prstGeom>
          <a:ln w="38100">
            <a:solidFill>
              <a:schemeClr val="bg2">
                <a:lumMod val="75000"/>
              </a:schemeClr>
            </a:solidFill>
          </a:ln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106B5D-1F26-B4A9-7C44-5B4B07D1B4F6}"/>
              </a:ext>
            </a:extLst>
          </p:cNvPr>
          <p:cNvCxnSpPr>
            <a:stCxn id="7" idx="0"/>
            <a:endCxn id="7" idx="2"/>
          </p:cNvCxnSpPr>
          <p:nvPr/>
        </p:nvCxnSpPr>
        <p:spPr>
          <a:xfrm>
            <a:off x="3583975" y="1825625"/>
            <a:ext cx="0" cy="3869284"/>
          </a:xfrm>
          <a:prstGeom prst="line">
            <a:avLst/>
          </a:prstGeom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F9B16B5-5AA9-6843-A35F-DFB871D5F6B2}"/>
              </a:ext>
            </a:extLst>
          </p:cNvPr>
          <p:cNvSpPr/>
          <p:nvPr/>
        </p:nvSpPr>
        <p:spPr>
          <a:xfrm>
            <a:off x="981075" y="4429126"/>
            <a:ext cx="4048124" cy="361950"/>
          </a:xfrm>
          <a:prstGeom prst="roundRect">
            <a:avLst/>
          </a:prstGeom>
          <a:noFill/>
          <a:ln w="57150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80473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 flexible where it really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37947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Offer online, evening student money talks or drop-in services aimed at mature applicants who may be working 9-5 and unable to attend an Open Day</a:t>
            </a:r>
          </a:p>
          <a:p>
            <a:pPr>
              <a:lnSpc>
                <a:spcPct val="120000"/>
              </a:lnSpc>
            </a:pPr>
            <a:r>
              <a:rPr lang="en-US" dirty="0"/>
              <a:t>Target applicants aged 21 or over, using applicant data from your recruitment teams</a:t>
            </a:r>
          </a:p>
          <a:p>
            <a:pPr>
              <a:lnSpc>
                <a:spcPct val="120000"/>
              </a:lnSpc>
            </a:pPr>
            <a:r>
              <a:rPr lang="en-US" dirty="0"/>
              <a:t>Include tailored information and, if possible, ask current mature students to come along and share their own experiences of managing money as a mature student at university</a:t>
            </a:r>
          </a:p>
          <a:p>
            <a:pPr>
              <a:lnSpc>
                <a:spcPct val="120000"/>
              </a:lnSpc>
            </a:pPr>
            <a:r>
              <a:rPr lang="en-US" dirty="0"/>
              <a:t>You might want to record a live version and host this on your institutional YouTube channel for on-demand viewing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9CFD26-B6F7-D4EF-66D9-4ECD1241F6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sp>
        <p:nvSpPr>
          <p:cNvPr id="6" name="Hexagon 5" descr="Person using tablet">
            <a:extLst>
              <a:ext uri="{FF2B5EF4-FFF2-40B4-BE49-F238E27FC236}">
                <a16:creationId xmlns:a16="http://schemas.microsoft.com/office/drawing/2014/main" id="{571219A0-CEB6-C460-97C3-2C841FD364DB}"/>
              </a:ext>
            </a:extLst>
          </p:cNvPr>
          <p:cNvSpPr/>
          <p:nvPr/>
        </p:nvSpPr>
        <p:spPr>
          <a:xfrm>
            <a:off x="7820526" y="1825625"/>
            <a:ext cx="5215924" cy="3263448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883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parents of young adult students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50206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Offer online, evening student money talks aimed at parents of applicants, particularly during Spring when Student Finance applications are open</a:t>
            </a:r>
          </a:p>
          <a:p>
            <a:pPr>
              <a:lnSpc>
                <a:spcPct val="120000"/>
              </a:lnSpc>
            </a:pPr>
            <a:r>
              <a:rPr lang="en-US" dirty="0"/>
              <a:t>Include information about the expected parental contribution</a:t>
            </a:r>
          </a:p>
          <a:p>
            <a:pPr>
              <a:lnSpc>
                <a:spcPct val="120000"/>
              </a:lnSpc>
            </a:pPr>
            <a:r>
              <a:rPr lang="en-US" dirty="0"/>
              <a:t>You could collaborate with your wellbeing teams to include general information about supporting their children at university and to share delivery responsibilities</a:t>
            </a:r>
          </a:p>
          <a:p>
            <a:pPr>
              <a:lnSpc>
                <a:spcPct val="120000"/>
              </a:lnSpc>
            </a:pPr>
            <a:r>
              <a:rPr lang="en-US" dirty="0"/>
              <a:t>You might want to record a live version and host this on your institutional YouTube channel for on-demand viewing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70099B-BFD8-2522-A546-36707F400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sp>
        <p:nvSpPr>
          <p:cNvPr id="6" name="Hexagon 5" descr="Smiling woman using laptop">
            <a:extLst>
              <a:ext uri="{FF2B5EF4-FFF2-40B4-BE49-F238E27FC236}">
                <a16:creationId xmlns:a16="http://schemas.microsoft.com/office/drawing/2014/main" id="{563E0FE2-2DAF-ED9A-E5FC-4086A01EDE2B}"/>
              </a:ext>
            </a:extLst>
          </p:cNvPr>
          <p:cNvSpPr/>
          <p:nvPr/>
        </p:nvSpPr>
        <p:spPr>
          <a:xfrm>
            <a:off x="7796463" y="1825625"/>
            <a:ext cx="5239987" cy="3263448"/>
          </a:xfrm>
          <a:prstGeom prst="hexagon">
            <a:avLst/>
          </a:prstGeom>
          <a:blipFill dpi="0"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18713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Promote informed accommodation decisions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86600" y="1825625"/>
            <a:ext cx="426720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Ask your accommodation team to encourage applicants to find out how much funding they can get before making accommodation decisions</a:t>
            </a:r>
          </a:p>
          <a:p>
            <a:pPr>
              <a:lnSpc>
                <a:spcPct val="120000"/>
              </a:lnSpc>
            </a:pPr>
            <a:r>
              <a:rPr lang="en-US" dirty="0"/>
              <a:t>Include links to funding body webpages (such as the Student Finance Calculator)</a:t>
            </a:r>
          </a:p>
          <a:p>
            <a:pPr>
              <a:lnSpc>
                <a:spcPct val="120000"/>
              </a:lnSpc>
            </a:pPr>
            <a:r>
              <a:rPr lang="en-US" dirty="0"/>
              <a:t>Include reminders of other costs the maintenance loan needs to contribute to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03AE08-4A55-FE46-6557-D133FDB9BA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8" name="Picture 2" descr="Free vector graphics of Macbook">
            <a:extLst>
              <a:ext uri="{FF2B5EF4-FFF2-40B4-BE49-F238E27FC236}">
                <a16:creationId xmlns:a16="http://schemas.microsoft.com/office/drawing/2014/main" id="{03291C70-AFE5-F136-B530-D4BED9CDC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619" y="2021551"/>
            <a:ext cx="9139711" cy="39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35F2BC-711C-6ABC-3111-19EC8E09508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94" r="1079"/>
          <a:stretch/>
        </p:blipFill>
        <p:spPr>
          <a:xfrm>
            <a:off x="132347" y="2257426"/>
            <a:ext cx="6593306" cy="325303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5C2780-4A94-FECE-86CB-B9E19D583F55}"/>
              </a:ext>
            </a:extLst>
          </p:cNvPr>
          <p:cNvSpPr txBox="1"/>
          <p:nvPr/>
        </p:nvSpPr>
        <p:spPr>
          <a:xfrm>
            <a:off x="121022" y="6492875"/>
            <a:ext cx="9459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sourced from UK Government website.</a:t>
            </a:r>
          </a:p>
        </p:txBody>
      </p:sp>
    </p:spTree>
    <p:extLst>
      <p:ext uri="{BB962C8B-B14F-4D97-AF65-F5344CB8AC3E}">
        <p14:creationId xmlns:p14="http://schemas.microsoft.com/office/powerpoint/2010/main" val="303739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 meaningful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617191" cy="4370460"/>
          </a:xfrm>
        </p:spPr>
        <p:txBody>
          <a:bodyPr>
            <a:normAutofit fontScale="92500"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Develop meaningful and sustainable resources which applicants can take away 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Be mindful of environmental impact, while considering what resources would be useful for applicants to have in paper format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Ensure resources are concise and accessible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Avoid information overload at all cost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Include a call to action and contact details for support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0AA89C-2CEB-F13D-A8E7-1E177F7250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26FC69-72C5-931F-4DFB-AE93E2EAE2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40"/>
          <a:stretch/>
        </p:blipFill>
        <p:spPr>
          <a:xfrm>
            <a:off x="6713752" y="2006221"/>
            <a:ext cx="3780893" cy="4851779"/>
          </a:xfrm>
          <a:prstGeom prst="rect">
            <a:avLst/>
          </a:prstGeom>
          <a:ln w="57150">
            <a:solidFill>
              <a:schemeClr val="bg2">
                <a:lumMod val="75000"/>
              </a:schemeClr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4D94F7-A42A-0EF6-66E6-57797356B6CE}"/>
              </a:ext>
            </a:extLst>
          </p:cNvPr>
          <p:cNvSpPr txBox="1"/>
          <p:nvPr/>
        </p:nvSpPr>
        <p:spPr>
          <a:xfrm>
            <a:off x="121022" y="6492875"/>
            <a:ext cx="9459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sourced from Keele University.</a:t>
            </a:r>
          </a:p>
        </p:txBody>
      </p:sp>
    </p:spTree>
    <p:extLst>
      <p:ext uri="{BB962C8B-B14F-4D97-AF65-F5344CB8AC3E}">
        <p14:creationId xmlns:p14="http://schemas.microsoft.com/office/powerpoint/2010/main" val="1158340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01496E0-80D1-0B1D-B8A8-EB50AA2EF6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4697" y="1557683"/>
            <a:ext cx="3079044" cy="4351338"/>
          </a:xfrm>
          <a:prstGeom prst="rect">
            <a:avLst/>
          </a:prstGeom>
          <a:ln w="28575">
            <a:solidFill>
              <a:schemeClr val="bg2">
                <a:lumMod val="50000"/>
              </a:schemeClr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Make use of free resources to reduce cost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42084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If you have a limited budget for designing and printing your own resources, take some time to scout out and order some free options from reputable external sources</a:t>
            </a:r>
          </a:p>
          <a:p>
            <a:r>
              <a:rPr lang="en-US" dirty="0"/>
              <a:t>A great example is the </a:t>
            </a:r>
            <a:r>
              <a:rPr lang="en-US" dirty="0">
                <a:hlinkClick r:id="rId4"/>
              </a:rPr>
              <a:t>Student Money Takeaway </a:t>
            </a:r>
            <a:r>
              <a:rPr lang="en-US" dirty="0"/>
              <a:t>leaflet from Save the Student</a:t>
            </a:r>
          </a:p>
          <a:p>
            <a:r>
              <a:rPr lang="en-GB" dirty="0"/>
              <a:t>Ideally get in touch in advance of when you plan to use them to enable organisations to take advantage of bulk order price reductions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7D1D5F-98D9-ADD4-3C3D-D307915909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BF29D71-597D-6223-0B87-C61D916C844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5236"/>
          <a:stretch/>
        </p:blipFill>
        <p:spPr>
          <a:xfrm rot="841661">
            <a:off x="8820305" y="1538494"/>
            <a:ext cx="2187877" cy="4479950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FAA90B1-4AE8-684C-DE2E-78D8EA7097B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2618" r="32618"/>
          <a:stretch/>
        </p:blipFill>
        <p:spPr>
          <a:xfrm rot="432641">
            <a:off x="7959316" y="1768028"/>
            <a:ext cx="2179387" cy="4462564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B6B954E-B89A-013E-AA57-31C5D97827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65236"/>
          <a:stretch/>
        </p:blipFill>
        <p:spPr>
          <a:xfrm>
            <a:off x="7087074" y="2115757"/>
            <a:ext cx="2179385" cy="4462563"/>
          </a:xfrm>
          <a:prstGeom prst="rect">
            <a:avLst/>
          </a:prstGeom>
          <a:ln w="19050">
            <a:solidFill>
              <a:schemeClr val="bg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3116874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Offer 1-2-1 applicant appointments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98632" y="1825625"/>
            <a:ext cx="4255168" cy="3744996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Offer 1-2-1 applicant student money advice appointments</a:t>
            </a:r>
          </a:p>
          <a:p>
            <a:pPr>
              <a:lnSpc>
                <a:spcPct val="120000"/>
              </a:lnSpc>
            </a:pPr>
            <a:r>
              <a:rPr lang="en-US" dirty="0"/>
              <a:t>Use Microsoft Teams or Zoom</a:t>
            </a:r>
          </a:p>
          <a:p>
            <a:pPr>
              <a:lnSpc>
                <a:spcPct val="120000"/>
              </a:lnSpc>
            </a:pPr>
            <a:r>
              <a:rPr lang="en-US" dirty="0"/>
              <a:t>Although it may seem like additional pressure on workload, hopefully every applicant you support at this stage will be one less student facing financial difficulty later down the line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E598606-5FFE-CE68-C5A9-2C43004558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7" name="Picture 2" descr="Free vector graphics of Macbook">
            <a:extLst>
              <a:ext uri="{FF2B5EF4-FFF2-40B4-BE49-F238E27FC236}">
                <a16:creationId xmlns:a16="http://schemas.microsoft.com/office/drawing/2014/main" id="{7CF44BEF-D140-F7AA-768D-534EC27F1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619" y="2021551"/>
            <a:ext cx="9139711" cy="39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Smiling woman waving at camera">
            <a:extLst>
              <a:ext uri="{FF2B5EF4-FFF2-40B4-BE49-F238E27FC236}">
                <a16:creationId xmlns:a16="http://schemas.microsoft.com/office/drawing/2014/main" id="{E143D51D-FA36-61AA-E8C8-C0AAA825994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8" b="20083"/>
          <a:stretch/>
        </p:blipFill>
        <p:spPr>
          <a:xfrm>
            <a:off x="163733" y="2274213"/>
            <a:ext cx="6527005" cy="318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73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Target final year undergraduates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7077502" cy="435133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Arrange postgraduate funding sessions for final year undergraduates, ideally timetabled into the course itself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Postgraduate funding differs significantly from undergraduate, and this is a great way to ensure that students who may soon become postgraduate applicants have the information they need to help them to plan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By targeting students early, you can influence how they might use their vacation periods to build up savings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Work with academic schools and postgraduate recruitment teams, targeting schools with high Hardship Fund rates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0A35C6-AE4D-60CB-9D85-E3E0FE33E6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sp>
        <p:nvSpPr>
          <p:cNvPr id="6" name="Hexagon 5" descr="Graduates throwing mortarboards">
            <a:extLst>
              <a:ext uri="{FF2B5EF4-FFF2-40B4-BE49-F238E27FC236}">
                <a16:creationId xmlns:a16="http://schemas.microsoft.com/office/drawing/2014/main" id="{6EAA68EC-9957-41BE-929D-A40490857300}"/>
              </a:ext>
            </a:extLst>
          </p:cNvPr>
          <p:cNvSpPr/>
          <p:nvPr/>
        </p:nvSpPr>
        <p:spPr>
          <a:xfrm>
            <a:off x="7915702" y="1825625"/>
            <a:ext cx="5120749" cy="3263448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75559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Promote applicant-specific financial education platforms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0CD305-2845-158B-6C0B-F0492DE1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462" y="1825625"/>
            <a:ext cx="4700335" cy="3949533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Explore opportunities for applicant-specific, on-demand financial education platforms or </a:t>
            </a:r>
            <a:r>
              <a:rPr lang="en-US" dirty="0" err="1"/>
              <a:t>programmes</a:t>
            </a:r>
            <a:endParaRPr lang="en-US" dirty="0"/>
          </a:p>
          <a:p>
            <a:pPr>
              <a:lnSpc>
                <a:spcPct val="120000"/>
              </a:lnSpc>
            </a:pPr>
            <a:r>
              <a:rPr lang="en-US" dirty="0"/>
              <a:t>You could create your own series of on-demand learning resources, or might decide to outsource</a:t>
            </a:r>
          </a:p>
          <a:p>
            <a:pPr>
              <a:lnSpc>
                <a:spcPct val="120000"/>
              </a:lnSpc>
            </a:pPr>
            <a:r>
              <a:rPr lang="en-US" dirty="0"/>
              <a:t>One example is Blackbullion ‘Money-Ready for Uni’</a:t>
            </a:r>
          </a:p>
          <a:p>
            <a:pPr>
              <a:lnSpc>
                <a:spcPct val="120000"/>
              </a:lnSpc>
            </a:pPr>
            <a:r>
              <a:rPr lang="en-US" dirty="0"/>
              <a:t>Consider sharing cost with your recruitment and outreach teams</a:t>
            </a:r>
          </a:p>
        </p:txBody>
      </p:sp>
      <p:pic>
        <p:nvPicPr>
          <p:cNvPr id="15" name="Picture 2" descr="Free vector graphics of Macbook">
            <a:extLst>
              <a:ext uri="{FF2B5EF4-FFF2-40B4-BE49-F238E27FC236}">
                <a16:creationId xmlns:a16="http://schemas.microsoft.com/office/drawing/2014/main" id="{8244DA0B-A572-34DF-3199-876CB94EA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745" y="2702753"/>
            <a:ext cx="8289377" cy="359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27EA2B-A88C-5F68-1C01-B32BA41B1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FA8412-E3B6-6988-75DA-52E8394FDBF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12" t="19019" r="53471" b="4032"/>
          <a:stretch/>
        </p:blipFill>
        <p:spPr>
          <a:xfrm>
            <a:off x="0" y="2956022"/>
            <a:ext cx="5871412" cy="286726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2B8783-27A0-B7A2-03FA-5288E229B585}"/>
              </a:ext>
            </a:extLst>
          </p:cNvPr>
          <p:cNvSpPr txBox="1"/>
          <p:nvPr/>
        </p:nvSpPr>
        <p:spPr>
          <a:xfrm>
            <a:off x="121022" y="6492875"/>
            <a:ext cx="94597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sourced from Blackbullion platform.</a:t>
            </a:r>
          </a:p>
        </p:txBody>
      </p:sp>
    </p:spTree>
    <p:extLst>
      <p:ext uri="{BB962C8B-B14F-4D97-AF65-F5344CB8AC3E}">
        <p14:creationId xmlns:p14="http://schemas.microsoft.com/office/powerpoint/2010/main" val="34091769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Promote applicant-specific financial education platforms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580CD305-2845-158B-6C0B-F0492DE15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3462" y="1825625"/>
            <a:ext cx="4700335" cy="401419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The Money Saving Expert x Open University: Academy of Money course is completely free and a great resource for general financial capability</a:t>
            </a:r>
          </a:p>
          <a:p>
            <a:pPr>
              <a:lnSpc>
                <a:spcPct val="120000"/>
              </a:lnSpc>
            </a:pPr>
            <a:r>
              <a:rPr lang="en-US" dirty="0"/>
              <a:t>Money Saving Expert also has a student hub on its own website which contains lots of useful information</a:t>
            </a:r>
          </a:p>
          <a:p>
            <a:pPr>
              <a:lnSpc>
                <a:spcPct val="120000"/>
              </a:lnSpc>
            </a:pPr>
            <a:r>
              <a:rPr lang="en-US" dirty="0"/>
              <a:t>It can be useful to use well-known names, particularly with mature students</a:t>
            </a:r>
          </a:p>
        </p:txBody>
      </p:sp>
      <p:pic>
        <p:nvPicPr>
          <p:cNvPr id="15" name="Picture 2" descr="Free vector graphics of Macbook">
            <a:extLst>
              <a:ext uri="{FF2B5EF4-FFF2-40B4-BE49-F238E27FC236}">
                <a16:creationId xmlns:a16="http://schemas.microsoft.com/office/drawing/2014/main" id="{8244DA0B-A572-34DF-3199-876CB94EAA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0745" y="2702753"/>
            <a:ext cx="8289377" cy="3591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A27EA2B-A88C-5F68-1C01-B32BA41B1D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BBEABF8-4B0F-BE3C-B9FF-2DA1308D4A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14" t="11894" r="50809" b="4246"/>
          <a:stretch/>
        </p:blipFill>
        <p:spPr>
          <a:xfrm>
            <a:off x="-19512" y="2964275"/>
            <a:ext cx="5946909" cy="287554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373D66-9237-80DC-D3D6-911D89C33AA0}"/>
              </a:ext>
            </a:extLst>
          </p:cNvPr>
          <p:cNvSpPr txBox="1"/>
          <p:nvPr/>
        </p:nvSpPr>
        <p:spPr>
          <a:xfrm>
            <a:off x="121022" y="6492875"/>
            <a:ext cx="10490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Image sourced from Open University. Other programmes are available such as </a:t>
            </a:r>
            <a:r>
              <a:rPr lang="en-GB" sz="1200" dirty="0" err="1"/>
              <a:t>Natwest</a:t>
            </a:r>
            <a:r>
              <a:rPr lang="en-GB" sz="1200" dirty="0"/>
              <a:t> Money Sense, and the HSBC Young Adult Hub.</a:t>
            </a:r>
          </a:p>
        </p:txBody>
      </p:sp>
    </p:spTree>
    <p:extLst>
      <p:ext uri="{BB962C8B-B14F-4D97-AF65-F5344CB8AC3E}">
        <p14:creationId xmlns:p14="http://schemas.microsoft.com/office/powerpoint/2010/main" val="16739571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14B8-C2E7-E4D0-4807-54A414417C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financial education issues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F3DF5-4A1E-DCDB-DBC9-62E422A330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lnSpc>
                <a:spcPct val="120000"/>
              </a:lnSpc>
              <a:buNone/>
            </a:pPr>
            <a:r>
              <a:rPr lang="en-US" dirty="0"/>
              <a:t>“Financial education is </a:t>
            </a:r>
            <a:r>
              <a:rPr lang="en-US" b="1" dirty="0"/>
              <a:t>crucial </a:t>
            </a:r>
            <a:r>
              <a:rPr lang="en-US" dirty="0"/>
              <a:t>for 16-to-18 year-olds, many of whom are transitioning into the workplace, paying taxes, considering </a:t>
            </a:r>
            <a:r>
              <a:rPr lang="en-US" b="1" dirty="0"/>
              <a:t>applying for a student loan</a:t>
            </a:r>
            <a:r>
              <a:rPr lang="en-US" dirty="0"/>
              <a:t>, and </a:t>
            </a:r>
            <a:r>
              <a:rPr lang="en-US" b="1" dirty="0"/>
              <a:t>living away from home </a:t>
            </a:r>
            <a:r>
              <a:rPr lang="en-US" dirty="0"/>
              <a:t>for the first time. Yet it is </a:t>
            </a:r>
            <a:r>
              <a:rPr lang="en-US" b="1" dirty="0"/>
              <a:t>post-16 students who miss out on any form of compulsory financial education</a:t>
            </a:r>
            <a:r>
              <a:rPr lang="en-US" dirty="0"/>
              <a:t>.”</a:t>
            </a:r>
          </a:p>
          <a:p>
            <a:pPr marL="0" indent="0" algn="ctr">
              <a:lnSpc>
                <a:spcPct val="120000"/>
              </a:lnSpc>
              <a:buNone/>
            </a:pPr>
            <a:endParaRPr lang="en-US" dirty="0"/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100" dirty="0"/>
              <a:t>Delivering Effective Financial Education (</a:t>
            </a:r>
            <a:r>
              <a:rPr lang="en-US" sz="2100" dirty="0">
                <a:hlinkClick r:id="rId3"/>
              </a:rPr>
              <a:t>Paragraph 28</a:t>
            </a:r>
            <a:r>
              <a:rPr lang="en-US" sz="2100" dirty="0"/>
              <a:t>)</a:t>
            </a:r>
          </a:p>
          <a:p>
            <a:pPr marL="0" indent="0" algn="ctr">
              <a:lnSpc>
                <a:spcPct val="120000"/>
              </a:lnSpc>
              <a:buNone/>
            </a:pPr>
            <a:r>
              <a:rPr lang="en-US" sz="2100" dirty="0"/>
              <a:t>House of Commons Committee – May 2024</a:t>
            </a:r>
            <a:endParaRPr lang="en-GB" sz="21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D32CC0-383F-5CC8-D2A0-91C74FFD5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404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Embed funding prompts in Clearing scripts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804546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000" dirty="0"/>
              <a:t>Ask admissions teams to include prompts about funding applications in Clearing phoneline scripts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Adding a quick question of 'Have you already arranged your funding for your tuition fees and living costs?' can give applicants a timely nudge to complete their funding application or start one if they have forgotten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Scripts could also include branching to ask if they need any help with their application or planning for their finances</a:t>
            </a:r>
          </a:p>
          <a:p>
            <a:pPr>
              <a:lnSpc>
                <a:spcPct val="100000"/>
              </a:lnSpc>
            </a:pPr>
            <a:r>
              <a:rPr lang="en-US" sz="2000" dirty="0"/>
              <a:t>Data gained from this can be very useful in targeting support</a:t>
            </a:r>
          </a:p>
          <a:p>
            <a:pPr>
              <a:lnSpc>
                <a:spcPct val="100000"/>
              </a:lnSpc>
            </a:pP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0C586D9-213E-134A-E33D-C66702B352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sp>
        <p:nvSpPr>
          <p:cNvPr id="6" name="Hexagon 5" descr="Woman wearing headphones">
            <a:extLst>
              <a:ext uri="{FF2B5EF4-FFF2-40B4-BE49-F238E27FC236}">
                <a16:creationId xmlns:a16="http://schemas.microsoft.com/office/drawing/2014/main" id="{656F986D-BFC9-9234-C605-321CB07E6F67}"/>
              </a:ext>
            </a:extLst>
          </p:cNvPr>
          <p:cNvSpPr/>
          <p:nvPr/>
        </p:nvSpPr>
        <p:spPr>
          <a:xfrm>
            <a:off x="7915702" y="1825625"/>
            <a:ext cx="5120749" cy="3263448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7108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Include money workshops in pre-arrival transition programmes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4346" y="1825625"/>
            <a:ext cx="6649453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Consider planning pre-arrival transition events in the run up to the start of the course (between Clearing and mid-September is usually a good time) in collaboration with your wellbeing teams and use this as an opportunity to talk about money</a:t>
            </a:r>
          </a:p>
          <a:p>
            <a:pPr>
              <a:lnSpc>
                <a:spcPct val="120000"/>
              </a:lnSpc>
            </a:pPr>
            <a:r>
              <a:rPr lang="en-US" dirty="0"/>
              <a:t>Ask current students to come and share their experiences and advice</a:t>
            </a:r>
          </a:p>
          <a:p>
            <a:pPr>
              <a:lnSpc>
                <a:spcPct val="120000"/>
              </a:lnSpc>
            </a:pPr>
            <a:r>
              <a:rPr lang="en-US" dirty="0"/>
              <a:t>Encourage applicants to share their hopes and fears about money, fostering a judgement-free environment</a:t>
            </a:r>
          </a:p>
          <a:p>
            <a:pPr>
              <a:lnSpc>
                <a:spcPct val="120000"/>
              </a:lnSpc>
            </a:pPr>
            <a:r>
              <a:rPr lang="en-US" dirty="0"/>
              <a:t>Introduce yourselves in person and start to break down barriers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5AA765-E524-F180-12DB-9C748D61C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sp>
        <p:nvSpPr>
          <p:cNvPr id="6" name="Hexagon 5" descr="A wall covered with sticky notes.">
            <a:extLst>
              <a:ext uri="{FF2B5EF4-FFF2-40B4-BE49-F238E27FC236}">
                <a16:creationId xmlns:a16="http://schemas.microsoft.com/office/drawing/2014/main" id="{46898361-B058-4224-671D-82668BED9CA7}"/>
              </a:ext>
            </a:extLst>
          </p:cNvPr>
          <p:cNvSpPr/>
          <p:nvPr/>
        </p:nvSpPr>
        <p:spPr>
          <a:xfrm>
            <a:off x="-843288" y="2369570"/>
            <a:ext cx="5120749" cy="3263448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10265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Tailor info and activities where possible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71499" y="1825625"/>
            <a:ext cx="7382301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Include tailored online information and pre-arrival webinars for students from key groups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This should include tailored advice, information about additional funding and potential additional costs or loss of income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Be mindful of how different student groups might like to receive information and consider appropriate wording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Be flexible with timing of webinars and, where possible, make them available on-demand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0401B5-0ED9-3E1A-D4C2-1F2F8532C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76607"/>
            <a:ext cx="1201585" cy="815361"/>
          </a:xfrm>
          <a:prstGeom prst="rect">
            <a:avLst/>
          </a:prstGeom>
        </p:spPr>
      </p:pic>
      <p:pic>
        <p:nvPicPr>
          <p:cNvPr id="11" name="Picture 10" descr="A cellphone with a screen showing a group of people&#10;&#10;Description automatically generated">
            <a:extLst>
              <a:ext uri="{FF2B5EF4-FFF2-40B4-BE49-F238E27FC236}">
                <a16:creationId xmlns:a16="http://schemas.microsoft.com/office/drawing/2014/main" id="{2CB83498-C31C-BBF8-F848-5154CE2AEF3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86" t="2786" r="26451" b="2090"/>
          <a:stretch/>
        </p:blipFill>
        <p:spPr>
          <a:xfrm>
            <a:off x="838199" y="1690689"/>
            <a:ext cx="2909213" cy="58428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3D3C93-A94D-8FD7-BFDE-AB833CBBB2C5}"/>
              </a:ext>
            </a:extLst>
          </p:cNvPr>
          <p:cNvSpPr txBox="1"/>
          <p:nvPr/>
        </p:nvSpPr>
        <p:spPr>
          <a:xfrm>
            <a:off x="3747412" y="6451516"/>
            <a:ext cx="6712915" cy="2809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sourced from Instagram: </a:t>
            </a:r>
            <a:r>
              <a:rPr lang="en-US" sz="1200" dirty="0">
                <a:hlinkClick r:id="rId5"/>
              </a:rPr>
              <a:t>Leeds Uni Lifelong Learning Centre</a:t>
            </a:r>
            <a:r>
              <a:rPr lang="en-US" sz="1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11549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your spheres of influence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17775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10000"/>
              </a:lnSpc>
            </a:pPr>
            <a:r>
              <a:rPr lang="en-US" dirty="0"/>
              <a:t>Post and share your experiences on social media</a:t>
            </a:r>
            <a:endParaRPr lang="en-GB" dirty="0"/>
          </a:p>
          <a:p>
            <a:pPr>
              <a:lnSpc>
                <a:spcPct val="110000"/>
              </a:lnSpc>
            </a:pPr>
            <a:r>
              <a:rPr lang="en-GB" dirty="0"/>
              <a:t>Highlight to senior leaders</a:t>
            </a:r>
          </a:p>
          <a:p>
            <a:pPr>
              <a:lnSpc>
                <a:spcPct val="110000"/>
              </a:lnSpc>
            </a:pPr>
            <a:r>
              <a:rPr lang="en-GB" dirty="0"/>
              <a:t>Speak with friends and family</a:t>
            </a:r>
          </a:p>
          <a:p>
            <a:pPr>
              <a:lnSpc>
                <a:spcPct val="110000"/>
              </a:lnSpc>
            </a:pPr>
            <a:r>
              <a:rPr lang="en-GB" dirty="0"/>
              <a:t>Speak with community groups</a:t>
            </a:r>
          </a:p>
          <a:p>
            <a:pPr>
              <a:lnSpc>
                <a:spcPct val="110000"/>
              </a:lnSpc>
            </a:pPr>
            <a:r>
              <a:rPr lang="en-GB" dirty="0"/>
              <a:t>Write to your MP</a:t>
            </a:r>
          </a:p>
          <a:p>
            <a:pPr>
              <a:lnSpc>
                <a:spcPct val="110000"/>
              </a:lnSpc>
            </a:pPr>
            <a:r>
              <a:rPr lang="en-GB" dirty="0"/>
              <a:t>Support financial education initiatives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BC4A7F-08AA-BE1E-8CEA-C088272AC2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531659"/>
            <a:ext cx="4773531" cy="2326341"/>
          </a:xfrm>
          <a:prstGeom prst="rect">
            <a:avLst/>
          </a:prstGeom>
          <a:ln w="57150">
            <a:solidFill>
              <a:schemeClr val="accent5">
                <a:lumMod val="50000"/>
              </a:schemeClr>
            </a:solidFill>
          </a:ln>
        </p:spPr>
      </p:pic>
      <p:pic>
        <p:nvPicPr>
          <p:cNvPr id="13" name="Picture 12" descr="A cell phone with a screen showing a social media account&#10;&#10;Description automatically generated">
            <a:extLst>
              <a:ext uri="{FF2B5EF4-FFF2-40B4-BE49-F238E27FC236}">
                <a16:creationId xmlns:a16="http://schemas.microsoft.com/office/drawing/2014/main" id="{F06C4183-61AA-23D9-E1B1-3E27025125E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97" r="23042"/>
          <a:stretch/>
        </p:blipFill>
        <p:spPr>
          <a:xfrm>
            <a:off x="6378882" y="2230422"/>
            <a:ext cx="4069168" cy="761149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F6E231-451F-7049-694D-8E843A4008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3530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EAF50-BB5E-6062-26CA-EDB3BEAFF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Share your experiences with others</a:t>
            </a:r>
          </a:p>
        </p:txBody>
      </p:sp>
      <p:pic>
        <p:nvPicPr>
          <p:cNvPr id="7" name="Picture 6" descr="A qr code with black squares&#10;&#10;Description automatically generated">
            <a:extLst>
              <a:ext uri="{FF2B5EF4-FFF2-40B4-BE49-F238E27FC236}">
                <a16:creationId xmlns:a16="http://schemas.microsoft.com/office/drawing/2014/main" id="{8387C84D-8BCD-931C-413F-7100A957A4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113" y="2041181"/>
            <a:ext cx="1461247" cy="146124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40A3874-3954-B40F-C0C8-6F64762F4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9" name="Picture 2" descr="Free vector graphics of Macbook">
            <a:extLst>
              <a:ext uri="{FF2B5EF4-FFF2-40B4-BE49-F238E27FC236}">
                <a16:creationId xmlns:a16="http://schemas.microsoft.com/office/drawing/2014/main" id="{B40F38EF-1030-F4E8-AC0A-F3C146B669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91" y="2041181"/>
            <a:ext cx="9159583" cy="3968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78D8FED-0FC6-8F95-7950-ADEDECF74E7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2524" r="54603" b="3868"/>
          <a:stretch/>
        </p:blipFill>
        <p:spPr>
          <a:xfrm>
            <a:off x="2038508" y="2286000"/>
            <a:ext cx="6452242" cy="3213847"/>
          </a:xfrm>
          <a:prstGeom prst="rect">
            <a:avLst/>
          </a:prstGeom>
        </p:spPr>
      </p:pic>
      <p:sp>
        <p:nvSpPr>
          <p:cNvPr id="14" name="Speech Bubble: Rectangle 13">
            <a:extLst>
              <a:ext uri="{FF2B5EF4-FFF2-40B4-BE49-F238E27FC236}">
                <a16:creationId xmlns:a16="http://schemas.microsoft.com/office/drawing/2014/main" id="{157B47A1-C3C4-3576-8AB6-C34C810BD152}"/>
              </a:ext>
            </a:extLst>
          </p:cNvPr>
          <p:cNvSpPr/>
          <p:nvPr/>
        </p:nvSpPr>
        <p:spPr>
          <a:xfrm>
            <a:off x="9787112" y="3715946"/>
            <a:ext cx="1461247" cy="336177"/>
          </a:xfrm>
          <a:prstGeom prst="wedgeRectCallout">
            <a:avLst>
              <a:gd name="adj1" fmla="val 20167"/>
              <a:gd name="adj2" fmla="val -89500"/>
            </a:avLst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/>
              <a:t>Scan here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7C7071D-941F-5E57-FB1A-8E21595D36BE}"/>
              </a:ext>
            </a:extLst>
          </p:cNvPr>
          <p:cNvSpPr txBox="1"/>
          <p:nvPr/>
        </p:nvSpPr>
        <p:spPr>
          <a:xfrm>
            <a:off x="121022" y="6492875"/>
            <a:ext cx="1049083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Head over to our campaign </a:t>
            </a:r>
            <a:r>
              <a:rPr lang="en-US" sz="1200" dirty="0">
                <a:hlinkClick r:id="rId7"/>
              </a:rPr>
              <a:t>Padlet</a:t>
            </a:r>
            <a:r>
              <a:rPr lang="en-US" sz="1200" dirty="0"/>
              <a:t> to share your experiences and share best practice.</a:t>
            </a:r>
          </a:p>
        </p:txBody>
      </p:sp>
    </p:spTree>
    <p:extLst>
      <p:ext uri="{BB962C8B-B14F-4D97-AF65-F5344CB8AC3E}">
        <p14:creationId xmlns:p14="http://schemas.microsoft.com/office/powerpoint/2010/main" val="413218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1AFBD-86C0-BE89-A6D5-84BF8A042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288921"/>
            <a:ext cx="10515600" cy="1744162"/>
          </a:xfrm>
        </p:spPr>
        <p:txBody>
          <a:bodyPr>
            <a:normAutofit/>
          </a:bodyPr>
          <a:lstStyle/>
          <a:p>
            <a:r>
              <a:rPr lang="en-GB" sz="8000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48EF5-5628-BB31-6FD9-EFECD63E6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033083"/>
            <a:ext cx="10515600" cy="2056567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sz="3600" dirty="0">
                <a:hlinkClick r:id="rId3"/>
              </a:rPr>
              <a:t>www.nasma.org.uk</a:t>
            </a:r>
            <a:endParaRPr lang="en-GB" sz="3600" dirty="0"/>
          </a:p>
          <a:p>
            <a:pPr>
              <a:lnSpc>
                <a:spcPct val="120000"/>
              </a:lnSpc>
            </a:pPr>
            <a:endParaRPr lang="en-GB" sz="3600" dirty="0"/>
          </a:p>
          <a:p>
            <a:pPr>
              <a:lnSpc>
                <a:spcPct val="120000"/>
              </a:lnSpc>
            </a:pPr>
            <a:r>
              <a:rPr lang="en-GB" sz="3600" dirty="0"/>
              <a:t>If you have any suggestions for further resources, please contact our Campaigns Coordinator, Abi, at </a:t>
            </a:r>
            <a:r>
              <a:rPr lang="en-GB" sz="3600" dirty="0">
                <a:hlinkClick r:id="rId4"/>
              </a:rPr>
              <a:t>a.keay@keele.ac.uk</a:t>
            </a:r>
            <a:r>
              <a:rPr lang="en-GB" sz="3600" dirty="0"/>
              <a:t> </a:t>
            </a:r>
          </a:p>
          <a:p>
            <a:pPr>
              <a:lnSpc>
                <a:spcPct val="120000"/>
              </a:lnSpc>
            </a:pPr>
            <a:endParaRPr lang="en-GB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B61D71-51CA-B33F-EBD9-AFACFDDB4E44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contrast="20000"/>
          </a:blip>
          <a:stretch>
            <a:fillRect/>
          </a:stretch>
        </p:blipFill>
        <p:spPr>
          <a:xfrm>
            <a:off x="6438408" y="524375"/>
            <a:ext cx="5232484" cy="1744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3823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03907-2F73-C8F2-23A2-E86A4F977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Key messages applicants need to know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11B9A-A114-47BD-4885-47B22A51AF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2000" dirty="0"/>
              <a:t>Suggestions from members: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2D81940-CADA-E07C-3FCC-0E8670F69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418" y="2855495"/>
            <a:ext cx="10571382" cy="24226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87EB6F-9801-24CB-0AB0-4563BA46F8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102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898E5-FDE8-5582-F9D0-C6ED73BA9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25 ways to prepare your 2025 applicants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96F94D-E83C-AFBB-881F-B045E47036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24131" y="1825625"/>
            <a:ext cx="4229669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GB" dirty="0"/>
              <a:t>We have taken things back to basics</a:t>
            </a:r>
          </a:p>
          <a:p>
            <a:pPr>
              <a:lnSpc>
                <a:spcPct val="120000"/>
              </a:lnSpc>
            </a:pPr>
            <a:r>
              <a:rPr lang="en-GB" dirty="0"/>
              <a:t>We understand the financial and staffing resource pressures across the UK Higher Education sector, and will be highlighting ways to reduce the burden</a:t>
            </a:r>
          </a:p>
          <a:p>
            <a:pPr>
              <a:lnSpc>
                <a:spcPct val="120000"/>
              </a:lnSpc>
            </a:pPr>
            <a:r>
              <a:rPr lang="en-GB" dirty="0"/>
              <a:t>Ultimately, the more financially prepared our applicants are, the less support they will need once they enrol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F185EE-B5F3-3E4A-8D28-B4FD0F7A4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5" name="Picture 2" descr="Free vector graphics of Macbook">
            <a:extLst>
              <a:ext uri="{FF2B5EF4-FFF2-40B4-BE49-F238E27FC236}">
                <a16:creationId xmlns:a16="http://schemas.microsoft.com/office/drawing/2014/main" id="{7AF7F400-2B58-E83B-B4C6-B49E97B99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2619" y="2021551"/>
            <a:ext cx="9139711" cy="3959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5D210C-5291-EF04-BA7F-D4CD4508E1F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8" t="3763" r="2589"/>
          <a:stretch/>
        </p:blipFill>
        <p:spPr>
          <a:xfrm>
            <a:off x="136478" y="2265756"/>
            <a:ext cx="6550634" cy="322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8226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9A8CB-C109-DFA4-CEF6-AEA095D60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Build relationships with recruitment and outreach teams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37221-DE96-CA19-6A55-4DC822F71C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000" dirty="0"/>
              <a:t>Build relationships with applicant-facing teams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Recruitment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Outreach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School liaison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Applicant communications</a:t>
            </a:r>
          </a:p>
          <a:p>
            <a:pPr lvl="1">
              <a:lnSpc>
                <a:spcPct val="110000"/>
              </a:lnSpc>
            </a:pPr>
            <a:r>
              <a:rPr lang="en-US" sz="2000" dirty="0"/>
              <a:t>Social media</a:t>
            </a:r>
          </a:p>
          <a:p>
            <a:pPr>
              <a:lnSpc>
                <a:spcPct val="110000"/>
              </a:lnSpc>
            </a:pPr>
            <a:r>
              <a:rPr lang="en-US" sz="2000" dirty="0" err="1"/>
              <a:t>Organise</a:t>
            </a:r>
            <a:r>
              <a:rPr lang="en-US" sz="2000" dirty="0"/>
              <a:t> time together to learn about team remits and priorities, including any challenges teams are facing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Identify ways to work collaboratively to resolve challenges</a:t>
            </a:r>
          </a:p>
          <a:p>
            <a:pPr>
              <a:lnSpc>
                <a:spcPct val="110000"/>
              </a:lnSpc>
            </a:pPr>
            <a:r>
              <a:rPr lang="en-US" sz="2000" dirty="0"/>
              <a:t>Schedule catch ups across the academic year to review</a:t>
            </a:r>
            <a:endParaRPr lang="en-GB" sz="2000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833034B-F73C-98AD-0965-EDEE3FF35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pic>
        <p:nvPicPr>
          <p:cNvPr id="32" name="Graphic 31" descr="Connections with solid fill">
            <a:extLst>
              <a:ext uri="{FF2B5EF4-FFF2-40B4-BE49-F238E27FC236}">
                <a16:creationId xmlns:a16="http://schemas.microsoft.com/office/drawing/2014/main" id="{EF01918D-3D7F-F6EF-9C3A-ED10EC48DC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33566" y="1263601"/>
            <a:ext cx="2759122" cy="27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7451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5F734-CA30-599A-F579-3F907E1A2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Develop applicant communications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F3478-6F91-9EF9-7D6F-E510CAC4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330053"/>
            <a:ext cx="10515600" cy="284690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Collaborate with your applicant communications teams to develop a money communications plan across the applicant journey</a:t>
            </a:r>
          </a:p>
          <a:p>
            <a:pPr>
              <a:lnSpc>
                <a:spcPct val="120000"/>
              </a:lnSpc>
            </a:pPr>
            <a:r>
              <a:rPr lang="en-US" dirty="0"/>
              <a:t>Include a variety of multi-media platforms; for example, YouTube videos, social media posts, Tik Tok, Instagram stories, email and blogs, considering how different platforms might be best for disseminating different information and updates</a:t>
            </a:r>
          </a:p>
          <a:p>
            <a:pPr>
              <a:lnSpc>
                <a:spcPct val="120000"/>
              </a:lnSpc>
            </a:pPr>
            <a:r>
              <a:rPr lang="en-US" dirty="0"/>
              <a:t>Consider what information different types of applicant would need at different intervention points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4C57DF-C20C-F071-745C-22228691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E501619-3893-7D06-AF17-51C4E212472D}"/>
              </a:ext>
            </a:extLst>
          </p:cNvPr>
          <p:cNvCxnSpPr>
            <a:cxnSpLocks/>
            <a:stCxn id="10" idx="6"/>
            <a:endCxn id="11" idx="2"/>
          </p:cNvCxnSpPr>
          <p:nvPr/>
        </p:nvCxnSpPr>
        <p:spPr>
          <a:xfrm>
            <a:off x="1055427" y="2238233"/>
            <a:ext cx="9932203" cy="0"/>
          </a:xfrm>
          <a:prstGeom prst="line">
            <a:avLst/>
          </a:prstGeom>
          <a:ln w="57150">
            <a:solidFill>
              <a:schemeClr val="accent2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733E245C-36BF-8396-A1FF-64E4902F97A8}"/>
              </a:ext>
            </a:extLst>
          </p:cNvPr>
          <p:cNvSpPr/>
          <p:nvPr/>
        </p:nvSpPr>
        <p:spPr>
          <a:xfrm>
            <a:off x="839427" y="2130233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F06821C-58BA-FB7F-810C-60C71D850A10}"/>
              </a:ext>
            </a:extLst>
          </p:cNvPr>
          <p:cNvSpPr/>
          <p:nvPr/>
        </p:nvSpPr>
        <p:spPr>
          <a:xfrm>
            <a:off x="10987630" y="2130233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310F41-318A-2F17-993D-885918CBF5D7}"/>
              </a:ext>
            </a:extLst>
          </p:cNvPr>
          <p:cNvSpPr/>
          <p:nvPr/>
        </p:nvSpPr>
        <p:spPr>
          <a:xfrm>
            <a:off x="7275143" y="2117177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11EEDB78-9AFF-C713-8C3A-97FEA1C0FDE6}"/>
              </a:ext>
            </a:extLst>
          </p:cNvPr>
          <p:cNvSpPr/>
          <p:nvPr/>
        </p:nvSpPr>
        <p:spPr>
          <a:xfrm>
            <a:off x="3413713" y="2117177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A728507-7D12-C3B2-78B8-FF3DC10099D3}"/>
              </a:ext>
            </a:extLst>
          </p:cNvPr>
          <p:cNvSpPr/>
          <p:nvPr/>
        </p:nvSpPr>
        <p:spPr>
          <a:xfrm>
            <a:off x="8562286" y="2117177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0842D96-37EE-DE92-785B-D3584155526F}"/>
              </a:ext>
            </a:extLst>
          </p:cNvPr>
          <p:cNvSpPr/>
          <p:nvPr/>
        </p:nvSpPr>
        <p:spPr>
          <a:xfrm>
            <a:off x="5988000" y="2130233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033C8B-1531-9EAB-CBCD-E37B276E015D}"/>
              </a:ext>
            </a:extLst>
          </p:cNvPr>
          <p:cNvSpPr/>
          <p:nvPr/>
        </p:nvSpPr>
        <p:spPr>
          <a:xfrm>
            <a:off x="9849429" y="2130233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274BD578-0428-056A-FE04-04BC988D0F8B}"/>
              </a:ext>
            </a:extLst>
          </p:cNvPr>
          <p:cNvSpPr/>
          <p:nvPr/>
        </p:nvSpPr>
        <p:spPr>
          <a:xfrm>
            <a:off x="4700856" y="2130233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808059B-B8FB-6D3B-2C3C-E36B31BBBE26}"/>
              </a:ext>
            </a:extLst>
          </p:cNvPr>
          <p:cNvSpPr/>
          <p:nvPr/>
        </p:nvSpPr>
        <p:spPr>
          <a:xfrm>
            <a:off x="2126570" y="2115404"/>
            <a:ext cx="216000" cy="216000"/>
          </a:xfrm>
          <a:prstGeom prst="ellipse">
            <a:avLst/>
          </a:prstGeom>
          <a:solidFill>
            <a:schemeClr val="tx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71B95B6-2C5B-B8F6-8F8C-3C7B773D5206}"/>
              </a:ext>
            </a:extLst>
          </p:cNvPr>
          <p:cNvSpPr txBox="1"/>
          <p:nvPr/>
        </p:nvSpPr>
        <p:spPr>
          <a:xfrm>
            <a:off x="10526529" y="2468813"/>
            <a:ext cx="1138201" cy="246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</a:rPr>
              <a:t>ENROLMENT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C4E75E5-4D69-1B37-1AF9-4E3D08A81DA4}"/>
              </a:ext>
            </a:extLst>
          </p:cNvPr>
          <p:cNvSpPr txBox="1"/>
          <p:nvPr/>
        </p:nvSpPr>
        <p:spPr>
          <a:xfrm>
            <a:off x="9415624" y="2468813"/>
            <a:ext cx="1138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</a:rPr>
              <a:t>PRE-ARRIVAL COMMS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7F95B0-D957-AA49-CFD0-B043B024E8FF}"/>
              </a:ext>
            </a:extLst>
          </p:cNvPr>
          <p:cNvSpPr txBox="1"/>
          <p:nvPr/>
        </p:nvSpPr>
        <p:spPr>
          <a:xfrm>
            <a:off x="5526899" y="2442388"/>
            <a:ext cx="1138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</a:rPr>
              <a:t>APPLICATION COMMS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9AB0C1-D20E-6BCB-FFBA-D8F35E8C3975}"/>
              </a:ext>
            </a:extLst>
          </p:cNvPr>
          <p:cNvSpPr txBox="1"/>
          <p:nvPr/>
        </p:nvSpPr>
        <p:spPr>
          <a:xfrm>
            <a:off x="378326" y="2441344"/>
            <a:ext cx="1138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</a:rPr>
              <a:t>OPEN DAY REGISTRATION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BE317CC-8FAB-3868-DD7A-5FB06ACF717D}"/>
              </a:ext>
            </a:extLst>
          </p:cNvPr>
          <p:cNvSpPr txBox="1"/>
          <p:nvPr/>
        </p:nvSpPr>
        <p:spPr>
          <a:xfrm>
            <a:off x="1665469" y="2442388"/>
            <a:ext cx="1138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</a:rPr>
              <a:t>PRE-OPEN DAY COMMS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C87E63-8D1F-5418-6654-0E06B68136A5}"/>
              </a:ext>
            </a:extLst>
          </p:cNvPr>
          <p:cNvSpPr txBox="1"/>
          <p:nvPr/>
        </p:nvSpPr>
        <p:spPr>
          <a:xfrm>
            <a:off x="2952612" y="2441345"/>
            <a:ext cx="1138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</a:rPr>
              <a:t>OPEN DAY ITINERARY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4D80D0C-DB57-2CC6-2276-40F7F40E2270}"/>
              </a:ext>
            </a:extLst>
          </p:cNvPr>
          <p:cNvSpPr txBox="1"/>
          <p:nvPr/>
        </p:nvSpPr>
        <p:spPr>
          <a:xfrm>
            <a:off x="4239755" y="2441345"/>
            <a:ext cx="1138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</a:rPr>
              <a:t>OPEN DAY FOLLOW UP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6CBF8A5-AFD7-3AA4-1805-A960C53081BC}"/>
              </a:ext>
            </a:extLst>
          </p:cNvPr>
          <p:cNvSpPr txBox="1"/>
          <p:nvPr/>
        </p:nvSpPr>
        <p:spPr>
          <a:xfrm>
            <a:off x="6827690" y="2469511"/>
            <a:ext cx="113820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</a:rPr>
              <a:t>APPLICANT NURTURE TRACK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CA62F2A-69C3-2419-B2D2-FDA2CF3E6FCD}"/>
              </a:ext>
            </a:extLst>
          </p:cNvPr>
          <p:cNvSpPr txBox="1"/>
          <p:nvPr/>
        </p:nvSpPr>
        <p:spPr>
          <a:xfrm>
            <a:off x="8101187" y="2468813"/>
            <a:ext cx="11382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b="1" dirty="0">
                <a:solidFill>
                  <a:schemeClr val="tx2"/>
                </a:solidFill>
              </a:rPr>
              <a:t>VISIT DAY COMMS</a:t>
            </a:r>
          </a:p>
        </p:txBody>
      </p:sp>
    </p:spTree>
    <p:extLst>
      <p:ext uri="{BB962C8B-B14F-4D97-AF65-F5344CB8AC3E}">
        <p14:creationId xmlns:p14="http://schemas.microsoft.com/office/powerpoint/2010/main" val="42442090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71A43-D812-D7AB-40C9-F27DBE74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Become student voice informed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20C0BA-5DF3-C026-0C5E-1315FD011B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599830" cy="4351338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Speak to current students to understand more about what they wished they had known about money before they arrived and how they would have liked to find out about it</a:t>
            </a:r>
          </a:p>
          <a:p>
            <a:pPr>
              <a:lnSpc>
                <a:spcPct val="120000"/>
              </a:lnSpc>
            </a:pPr>
            <a:r>
              <a:rPr lang="en-US" dirty="0"/>
              <a:t>You could use surveys, </a:t>
            </a:r>
            <a:r>
              <a:rPr lang="en-US" dirty="0" err="1"/>
              <a:t>post-it</a:t>
            </a:r>
            <a:r>
              <a:rPr lang="en-US" dirty="0"/>
              <a:t> note boards, or social media</a:t>
            </a:r>
          </a:p>
          <a:p>
            <a:pPr>
              <a:lnSpc>
                <a:spcPct val="120000"/>
              </a:lnSpc>
            </a:pPr>
            <a:r>
              <a:rPr lang="en-US" dirty="0"/>
              <a:t>Ask your Student Union for help in engaging students, or ask them to directly source student input</a:t>
            </a:r>
          </a:p>
          <a:p>
            <a:pPr>
              <a:lnSpc>
                <a:spcPct val="120000"/>
              </a:lnSpc>
            </a:pPr>
            <a:r>
              <a:rPr lang="en-US" dirty="0"/>
              <a:t>Use this information to help shape your plans for pro-active interventions and to help to promote it too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79C155-8F58-3AC3-BD26-C89C906A43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76607"/>
            <a:ext cx="1201585" cy="815361"/>
          </a:xfrm>
          <a:prstGeom prst="rect">
            <a:avLst/>
          </a:prstGeom>
        </p:spPr>
      </p:pic>
      <p:sp>
        <p:nvSpPr>
          <p:cNvPr id="6" name="Hexagon 5" descr="Group of smiling young people standing on lawn outside brick building, wearing backpacks and tote bag, holding cellphones">
            <a:extLst>
              <a:ext uri="{FF2B5EF4-FFF2-40B4-BE49-F238E27FC236}">
                <a16:creationId xmlns:a16="http://schemas.microsoft.com/office/drawing/2014/main" id="{1BFF806B-EA98-269D-511C-57297376D087}"/>
              </a:ext>
            </a:extLst>
          </p:cNvPr>
          <p:cNvSpPr/>
          <p:nvPr/>
        </p:nvSpPr>
        <p:spPr>
          <a:xfrm>
            <a:off x="7178722" y="1825625"/>
            <a:ext cx="5857729" cy="3263448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0493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C4E21-D7AC-1886-7CE9-14A067315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Use expertise as an incentive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6BD00-5B1D-3C61-2439-6AE39F568A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077502" cy="4351338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000" dirty="0"/>
              <a:t>Help your school liaison team to get buy-in from key local schools and FE colleges by offering your services as a student money expert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If there are local FE colleges offering Access courses, offer their cohort an information session tailored to Access students progressing to HE</a:t>
            </a:r>
          </a:p>
          <a:p>
            <a:pPr>
              <a:lnSpc>
                <a:spcPct val="120000"/>
              </a:lnSpc>
            </a:pPr>
            <a:r>
              <a:rPr lang="en-US" sz="2000" dirty="0"/>
              <a:t>If staffing resource is a problem, you could pre-record a digital talk or ask your school liaison teams to deliver it on your behalf. The main message to get across is preparing for realistic student living costs. </a:t>
            </a:r>
            <a:endParaRPr lang="en-GB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4ADC38-2C4E-9BAF-7FDC-90B1495097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3007" y="5762959"/>
            <a:ext cx="1201585" cy="815361"/>
          </a:xfrm>
          <a:prstGeom prst="rect">
            <a:avLst/>
          </a:prstGeom>
        </p:spPr>
      </p:pic>
      <p:sp>
        <p:nvSpPr>
          <p:cNvPr id="6" name="Hexagon 5" descr="Person teaching in class">
            <a:extLst>
              <a:ext uri="{FF2B5EF4-FFF2-40B4-BE49-F238E27FC236}">
                <a16:creationId xmlns:a16="http://schemas.microsoft.com/office/drawing/2014/main" id="{5AA96845-B82C-00E5-084C-E2DA72DF9E01}"/>
              </a:ext>
            </a:extLst>
          </p:cNvPr>
          <p:cNvSpPr/>
          <p:nvPr/>
        </p:nvSpPr>
        <p:spPr>
          <a:xfrm>
            <a:off x="7915702" y="1825625"/>
            <a:ext cx="5120749" cy="3263448"/>
          </a:xfrm>
          <a:prstGeom prst="hexagon">
            <a:avLst/>
          </a:prstGeom>
          <a:blipFill dpi="0"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5715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76633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ASMA Colours">
      <a:dk1>
        <a:srgbClr val="863B8F"/>
      </a:dk1>
      <a:lt1>
        <a:sysClr val="window" lastClr="FFFFFF"/>
      </a:lt1>
      <a:dk2>
        <a:srgbClr val="BB398D"/>
      </a:dk2>
      <a:lt2>
        <a:srgbClr val="E8E8E8"/>
      </a:lt2>
      <a:accent1>
        <a:srgbClr val="1B8B8E"/>
      </a:accent1>
      <a:accent2>
        <a:srgbClr val="BB398D"/>
      </a:accent2>
      <a:accent3>
        <a:srgbClr val="094D60"/>
      </a:accent3>
      <a:accent4>
        <a:srgbClr val="863B8F"/>
      </a:accent4>
      <a:accent5>
        <a:srgbClr val="DFE0E1"/>
      </a:accent5>
      <a:accent6>
        <a:srgbClr val="BB398D"/>
      </a:accent6>
      <a:hlink>
        <a:srgbClr val="467886"/>
      </a:hlink>
      <a:folHlink>
        <a:srgbClr val="96607D"/>
      </a:folHlink>
    </a:clrScheme>
    <a:fontScheme name="NASMA">
      <a:majorFont>
        <a:latin typeface="Aptos"/>
        <a:ea typeface=""/>
        <a:cs typeface=""/>
      </a:majorFont>
      <a:minorFont>
        <a:latin typeface="STXihe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9201</TotalTime>
  <Words>2334</Words>
  <Application>Microsoft Office PowerPoint</Application>
  <PresentationFormat>Widescreen</PresentationFormat>
  <Paragraphs>233</Paragraphs>
  <Slides>35</Slides>
  <Notes>31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0" baseType="lpstr">
      <vt:lpstr>STXihei</vt:lpstr>
      <vt:lpstr>Aptos</vt:lpstr>
      <vt:lpstr>Arial</vt:lpstr>
      <vt:lpstr>Roboto</vt:lpstr>
      <vt:lpstr>Office Theme</vt:lpstr>
      <vt:lpstr>Preparing our students for success with pre-entry financial education</vt:lpstr>
      <vt:lpstr>Key financial education issues</vt:lpstr>
      <vt:lpstr>Key financial education issues</vt:lpstr>
      <vt:lpstr>Key messages applicants need to know</vt:lpstr>
      <vt:lpstr>25 ways to prepare your 2025 applicants</vt:lpstr>
      <vt:lpstr>Build relationships with recruitment and outreach teams</vt:lpstr>
      <vt:lpstr>Develop applicant communications plans</vt:lpstr>
      <vt:lpstr>Become student voice informed</vt:lpstr>
      <vt:lpstr>Use expertise as an incentive</vt:lpstr>
      <vt:lpstr>Make your money webpages stand out</vt:lpstr>
      <vt:lpstr>Engage current students</vt:lpstr>
      <vt:lpstr>Embed real-world living cost data</vt:lpstr>
      <vt:lpstr>Embed real-world living cost data</vt:lpstr>
      <vt:lpstr>Embed real-world living cost data</vt:lpstr>
      <vt:lpstr>Normalise part-time student jobs</vt:lpstr>
      <vt:lpstr>Normalise part-time student jobs</vt:lpstr>
      <vt:lpstr>Encourage accommodation teams to provide info on cheaper external options</vt:lpstr>
      <vt:lpstr>Develop free budget planners</vt:lpstr>
      <vt:lpstr>Manage expectations of institutional support from the offset</vt:lpstr>
      <vt:lpstr>Make ‘student money’ a key Open Day talk</vt:lpstr>
      <vt:lpstr>Be flexible where it really matters</vt:lpstr>
      <vt:lpstr>Target parents of young adult students</vt:lpstr>
      <vt:lpstr>Promote informed accommodation decisions</vt:lpstr>
      <vt:lpstr>Develop meaningful resources</vt:lpstr>
      <vt:lpstr>Make use of free resources to reduce cost</vt:lpstr>
      <vt:lpstr>Offer 1-2-1 applicant appointments</vt:lpstr>
      <vt:lpstr>Target final year undergraduates</vt:lpstr>
      <vt:lpstr>Promote applicant-specific financial education platforms</vt:lpstr>
      <vt:lpstr>Promote applicant-specific financial education platforms</vt:lpstr>
      <vt:lpstr>Embed funding prompts in Clearing scripts</vt:lpstr>
      <vt:lpstr>Include money workshops in pre-arrival transition programmes</vt:lpstr>
      <vt:lpstr>Tailor info and activities where possible</vt:lpstr>
      <vt:lpstr>Use your spheres of influence</vt:lpstr>
      <vt:lpstr>Share your experiences with others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Abi Keay</dc:creator>
  <cp:lastModifiedBy>Abi Keay</cp:lastModifiedBy>
  <cp:revision>7</cp:revision>
  <dcterms:created xsi:type="dcterms:W3CDTF">2024-08-14T13:28:35Z</dcterms:created>
  <dcterms:modified xsi:type="dcterms:W3CDTF">2024-08-21T14:51:52Z</dcterms:modified>
</cp:coreProperties>
</file>